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1"/>
  </p:sldMasterIdLst>
  <p:notesMasterIdLst>
    <p:notesMasterId r:id="rId15"/>
  </p:notesMasterIdLst>
  <p:sldIdLst>
    <p:sldId id="256" r:id="rId2"/>
    <p:sldId id="257" r:id="rId3"/>
    <p:sldId id="265" r:id="rId4"/>
    <p:sldId id="271" r:id="rId5"/>
    <p:sldId id="272" r:id="rId6"/>
    <p:sldId id="273" r:id="rId7"/>
    <p:sldId id="274" r:id="rId8"/>
    <p:sldId id="275" r:id="rId9"/>
    <p:sldId id="276" r:id="rId10"/>
    <p:sldId id="277" r:id="rId11"/>
    <p:sldId id="278" r:id="rId12"/>
    <p:sldId id="279"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025" autoAdjust="0"/>
  </p:normalViewPr>
  <p:slideViewPr>
    <p:cSldViewPr>
      <p:cViewPr varScale="1">
        <p:scale>
          <a:sx n="57" d="100"/>
          <a:sy n="57" d="100"/>
        </p:scale>
        <p:origin x="177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3B19BB-2B16-4368-B53F-74854167D66A}" type="datetimeFigureOut">
              <a:rPr lang="en-US" smtClean="0"/>
              <a:pPr/>
              <a:t>3/15/2020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6A6DA4-D83F-4CAF-9072-57C822FFB1EC}" type="slidenum">
              <a:rPr lang="en-US" smtClean="0"/>
              <a:pPr/>
              <a:t>‹#›</a:t>
            </a:fld>
            <a:endParaRPr lang="en-US" dirty="0"/>
          </a:p>
        </p:txBody>
      </p:sp>
    </p:spTree>
    <p:extLst>
      <p:ext uri="{BB962C8B-B14F-4D97-AF65-F5344CB8AC3E}">
        <p14:creationId xmlns:p14="http://schemas.microsoft.com/office/powerpoint/2010/main" val="1138311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1</a:t>
            </a:fld>
            <a:endParaRPr lang="en-US" dirty="0"/>
          </a:p>
        </p:txBody>
      </p:sp>
    </p:spTree>
    <p:extLst>
      <p:ext uri="{BB962C8B-B14F-4D97-AF65-F5344CB8AC3E}">
        <p14:creationId xmlns:p14="http://schemas.microsoft.com/office/powerpoint/2010/main" val="929088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growth and development of network intrusion detection and prevention tools and techniques over recent years mean that more companies are participating in this security space. The goal has always been to maintain the security, availability, confidentially, and integrity of information and critical data in every organization. These companies are in either partnerships or themselves developers of some of the most effective and efficient network intrusion systems. Some of the companies that are participating in this technological realm include Enterasys Networks, Inc., Cisco Systems Inc., Hewlett-Packard (HP), IBM Corp (IBM), McAfee Inc., and Juniper Networks.</a:t>
            </a:r>
          </a:p>
          <a:p>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10</a:t>
            </a:fld>
            <a:endParaRPr lang="en-US" dirty="0"/>
          </a:p>
        </p:txBody>
      </p:sp>
    </p:spTree>
    <p:extLst>
      <p:ext uri="{BB962C8B-B14F-4D97-AF65-F5344CB8AC3E}">
        <p14:creationId xmlns:p14="http://schemas.microsoft.com/office/powerpoint/2010/main" val="906418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The United States law allows authorities to monitor and analyze any form of the traffic flow by installing a pen registrar or simply a trap and trace device into the network traffic path. However, the authorities would have the sole right to determine the tools and mechanisms for conducting such activities, putting network security of critical data in danger. With the use of pen registers, the US law code essentially fails to recognize that traffic data is also private communications (</a:t>
            </a:r>
            <a:r>
              <a:rPr lang="en-US" dirty="0" err="1"/>
              <a:t>Ponten</a:t>
            </a:r>
            <a:r>
              <a:rPr lang="en-US" dirty="0"/>
              <a:t>, 2017). Additionally, the current </a:t>
            </a:r>
            <a:r>
              <a:rPr lang="en-US" i="1" dirty="0"/>
              <a:t>United States Code</a:t>
            </a:r>
            <a:r>
              <a:rPr lang="en-US" dirty="0"/>
              <a:t> does not adequately address the question of intercepting private communications to protect the network better. The use of network intrusion detection and prevention system to spy on private communication, in the form of traffic data, does not fully support secure data as the end goal.</a:t>
            </a:r>
          </a:p>
          <a:p>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11</a:t>
            </a:fld>
            <a:endParaRPr lang="en-US" dirty="0"/>
          </a:p>
        </p:txBody>
      </p:sp>
    </p:spTree>
    <p:extLst>
      <p:ext uri="{BB962C8B-B14F-4D97-AF65-F5344CB8AC3E}">
        <p14:creationId xmlns:p14="http://schemas.microsoft.com/office/powerpoint/2010/main" val="3032811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network intrusion is now a global challenge to all organizations, corporates, and government agencies that have their critical data in computer storage or cloud. The result all over the world has been a wide use of the internet to access and transmit traffic over networks. Consequently, there has been a rise in network intrusion across the globe, mainly targeting critical data and other valuable resources, prompting the development of network intrusion detection and prevention systems. The IDS and </a:t>
            </a:r>
            <a:r>
              <a:rPr lang="en-US" sz="1200" kern="1200" dirty="0" err="1">
                <a:solidFill>
                  <a:schemeClr val="tx1"/>
                </a:solidFill>
                <a:effectLst/>
                <a:latin typeface="+mn-lt"/>
                <a:ea typeface="+mn-ea"/>
                <a:cs typeface="+mn-cs"/>
              </a:rPr>
              <a:t>IPS</a:t>
            </a:r>
            <a:r>
              <a:rPr lang="en-US" sz="1200" kern="1200" dirty="0">
                <a:solidFill>
                  <a:schemeClr val="tx1"/>
                </a:solidFill>
                <a:effectLst/>
                <a:latin typeface="+mn-lt"/>
                <a:ea typeface="+mn-ea"/>
                <a:cs typeface="+mn-cs"/>
              </a:rPr>
              <a:t> have been relatively successful in keeping the data secure for most organizations, although not fully effective in identifying and thwarting all threats. This means that there needs to be more research and innovative solutions on the area, especially with the increase in the deployment of artificial intelligence and the </a:t>
            </a:r>
            <a:r>
              <a:rPr lang="en-US" sz="1200" i="1" kern="1200" dirty="0">
                <a:solidFill>
                  <a:schemeClr val="tx1"/>
                </a:solidFill>
                <a:effectLst/>
                <a:latin typeface="+mn-lt"/>
                <a:ea typeface="+mn-ea"/>
                <a:cs typeface="+mn-cs"/>
              </a:rPr>
              <a:t>Internet of Things (</a:t>
            </a:r>
            <a:r>
              <a:rPr lang="en-US" sz="1200" i="1" kern="1200" dirty="0" err="1">
                <a:solidFill>
                  <a:schemeClr val="tx1"/>
                </a:solidFill>
                <a:effectLst/>
                <a:latin typeface="+mn-lt"/>
                <a:ea typeface="+mn-ea"/>
                <a:cs typeface="+mn-cs"/>
              </a:rPr>
              <a:t>IOT</a:t>
            </a:r>
            <a:r>
              <a:rPr lang="en-US" sz="1200" i="1"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technology. </a:t>
            </a:r>
          </a:p>
          <a:p>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12</a:t>
            </a:fld>
            <a:endParaRPr lang="en-US" dirty="0"/>
          </a:p>
        </p:txBody>
      </p:sp>
    </p:spTree>
    <p:extLst>
      <p:ext uri="{BB962C8B-B14F-4D97-AF65-F5344CB8AC3E}">
        <p14:creationId xmlns:p14="http://schemas.microsoft.com/office/powerpoint/2010/main" val="3452406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6A6DA4-D83F-4CAF-9072-57C822FFB1EC}" type="slidenum">
              <a:rPr lang="en-US" smtClean="0"/>
              <a:pPr/>
              <a:t>13</a:t>
            </a:fld>
            <a:endParaRPr lang="en-US" dirty="0"/>
          </a:p>
        </p:txBody>
      </p:sp>
    </p:spTree>
    <p:extLst>
      <p:ext uri="{BB962C8B-B14F-4D97-AF65-F5344CB8AC3E}">
        <p14:creationId xmlns:p14="http://schemas.microsoft.com/office/powerpoint/2010/main" val="1874746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network intrusion is essentially any digital activity on a specific network that is illegal or with no proper authorization. It is forceful most of the time. As they occur, they will imperil the security and integrity of the network, including the security and availability of their data. Noteworthy, most network intrusions that are successful almost always involve the stealing or tampering of critical data and other valuable resources in the network. Over the years, the detection and intrusion systems have been able to handle and successfully foil various types of attacks. In the modern digital age, network managers will expect the intrusion detection and prevention systems to detect any new web attacks while handling old attacks that do not easily disappear (</a:t>
            </a:r>
            <a:r>
              <a:rPr lang="en-US" sz="1200" kern="1200" dirty="0" err="1">
                <a:solidFill>
                  <a:schemeClr val="tx1"/>
                </a:solidFill>
                <a:effectLst/>
                <a:latin typeface="+mn-lt"/>
                <a:ea typeface="+mn-ea"/>
                <a:cs typeface="+mn-cs"/>
              </a:rPr>
              <a:t>Javaid</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Niyaz</a:t>
            </a:r>
            <a:r>
              <a:rPr lang="en-US" sz="1200" kern="1200" dirty="0">
                <a:solidFill>
                  <a:schemeClr val="tx1"/>
                </a:solidFill>
                <a:effectLst/>
                <a:latin typeface="+mn-lt"/>
                <a:ea typeface="+mn-ea"/>
                <a:cs typeface="+mn-cs"/>
              </a:rPr>
              <a:t>, Sun &amp; </a:t>
            </a:r>
            <a:r>
              <a:rPr lang="en-US" sz="1200" kern="1200" dirty="0" err="1">
                <a:solidFill>
                  <a:schemeClr val="tx1"/>
                </a:solidFill>
                <a:effectLst/>
                <a:latin typeface="+mn-lt"/>
                <a:ea typeface="+mn-ea"/>
                <a:cs typeface="+mn-cs"/>
              </a:rPr>
              <a:t>Alam</a:t>
            </a:r>
            <a:r>
              <a:rPr lang="en-US" sz="1200" kern="1200" dirty="0">
                <a:solidFill>
                  <a:schemeClr val="tx1"/>
                </a:solidFill>
                <a:effectLst/>
                <a:latin typeface="+mn-lt"/>
                <a:ea typeface="+mn-ea"/>
                <a:cs typeface="+mn-cs"/>
              </a:rPr>
              <a:t>, 2016). </a:t>
            </a:r>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2</a:t>
            </a:fld>
            <a:endParaRPr lang="en-US" dirty="0"/>
          </a:p>
        </p:txBody>
      </p:sp>
    </p:spTree>
    <p:extLst>
      <p:ext uri="{BB962C8B-B14F-4D97-AF65-F5344CB8AC3E}">
        <p14:creationId xmlns:p14="http://schemas.microsoft.com/office/powerpoint/2010/main" val="2752195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These new systems should also provide a brief anomaly-awareness as well as a report at the end detailing the type of threat and its characteristics, including the danger it poses to the security of data and information. Every organization should know and understand how a network intrusion occurs as well as the common techniques that attackers use to enable them to respond to the same appropriately. This would enable them to protect their network by detecting and preventing any invasive access to the network, and hence safeguarding their critical data (</a:t>
            </a:r>
            <a:r>
              <a:rPr lang="en-US" sz="1200" kern="1200" dirty="0" err="1">
                <a:solidFill>
                  <a:schemeClr val="tx1"/>
                </a:solidFill>
                <a:effectLst/>
                <a:latin typeface="+mn-lt"/>
                <a:ea typeface="+mn-ea"/>
                <a:cs typeface="+mn-cs"/>
              </a:rPr>
              <a:t>Casaburi</a:t>
            </a:r>
            <a:r>
              <a:rPr lang="en-US" sz="1200" kern="1200" dirty="0">
                <a:solidFill>
                  <a:schemeClr val="tx1"/>
                </a:solidFill>
                <a:effectLst/>
                <a:latin typeface="+mn-lt"/>
                <a:ea typeface="+mn-ea"/>
                <a:cs typeface="+mn-cs"/>
              </a:rPr>
              <a:t> &amp; Stockman, 2017). </a:t>
            </a:r>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3</a:t>
            </a:fld>
            <a:endParaRPr lang="en-US" dirty="0"/>
          </a:p>
        </p:txBody>
      </p:sp>
    </p:spTree>
    <p:extLst>
      <p:ext uri="{BB962C8B-B14F-4D97-AF65-F5344CB8AC3E}">
        <p14:creationId xmlns:p14="http://schemas.microsoft.com/office/powerpoint/2010/main" val="9195748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In this regard, two forms of technology would be appropriate to enable the </a:t>
            </a:r>
            <a:r>
              <a:rPr lang="en-US" sz="1200" kern="1200" dirty="0" err="1">
                <a:solidFill>
                  <a:schemeClr val="tx1"/>
                </a:solidFill>
                <a:effectLst/>
                <a:latin typeface="+mn-lt"/>
                <a:ea typeface="+mn-ea"/>
                <a:cs typeface="+mn-cs"/>
              </a:rPr>
              <a:t>cybersecurity</a:t>
            </a:r>
            <a:r>
              <a:rPr lang="en-US" sz="1200" kern="1200" dirty="0">
                <a:solidFill>
                  <a:schemeClr val="tx1"/>
                </a:solidFill>
                <a:effectLst/>
                <a:latin typeface="+mn-lt"/>
                <a:ea typeface="+mn-ea"/>
                <a:cs typeface="+mn-cs"/>
              </a:rPr>
              <a:t> team to work effectively and fend off any form of attack on the organization's network. In a bid to curb unauthorized network intrusions, it would be appropriate to deploy both network intrusion detection systems and network intrusion prevention systems (</a:t>
            </a:r>
            <a:r>
              <a:rPr lang="en-US" sz="1200" kern="1200" dirty="0" err="1">
                <a:solidFill>
                  <a:schemeClr val="tx1"/>
                </a:solidFill>
                <a:effectLst/>
                <a:latin typeface="+mn-lt"/>
                <a:ea typeface="+mn-ea"/>
                <a:cs typeface="+mn-cs"/>
              </a:rPr>
              <a:t>Bul'ajoul</a:t>
            </a:r>
            <a:r>
              <a:rPr lang="en-US" sz="1200" kern="1200" dirty="0">
                <a:solidFill>
                  <a:schemeClr val="tx1"/>
                </a:solidFill>
                <a:effectLst/>
                <a:latin typeface="+mn-lt"/>
                <a:ea typeface="+mn-ea"/>
                <a:cs typeface="+mn-cs"/>
              </a:rPr>
              <a:t>, James &amp; Shaikh, 2019). The network intrusion detection system (IDS) is a passive system that functions by scanning the network traffic and reporting on any threats or abnormal activity. The IDS automatic action would be to kick off an abnormal user off the network and sending an immediate alert to the network administrators.  </a:t>
            </a:r>
          </a:p>
          <a:p>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4</a:t>
            </a:fld>
            <a:endParaRPr lang="en-US" dirty="0"/>
          </a:p>
        </p:txBody>
      </p:sp>
    </p:spTree>
    <p:extLst>
      <p:ext uri="{BB962C8B-B14F-4D97-AF65-F5344CB8AC3E}">
        <p14:creationId xmlns:p14="http://schemas.microsoft.com/office/powerpoint/2010/main" val="36832371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 the other hand, a network </a:t>
            </a:r>
            <a:r>
              <a:rPr lang="en-US" sz="1200" i="1" kern="1200" dirty="0">
                <a:solidFill>
                  <a:schemeClr val="tx1"/>
                </a:solidFill>
                <a:effectLst/>
                <a:latin typeface="+mn-lt"/>
                <a:ea typeface="+mn-ea"/>
                <a:cs typeface="+mn-cs"/>
              </a:rPr>
              <a:t>intrusion prevention system</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IPS</a:t>
            </a:r>
            <a:r>
              <a:rPr lang="en-US" sz="1200" kern="1200" dirty="0">
                <a:solidFill>
                  <a:schemeClr val="tx1"/>
                </a:solidFill>
                <a:effectLst/>
                <a:latin typeface="+mn-lt"/>
                <a:ea typeface="+mn-ea"/>
                <a:cs typeface="+mn-cs"/>
              </a:rPr>
              <a:t>) is a form of prevention technology that seeks to prevent any vulnerabilities in the network by examining the network traffic flows. Vulnerabilities in this regard may be in the form of malicious inputs or target applications that attackers deploy to either interrupt or gain full control of a specific machine (</a:t>
            </a:r>
            <a:r>
              <a:rPr lang="en-US" sz="1200" kern="1200" dirty="0" err="1">
                <a:solidFill>
                  <a:schemeClr val="tx1"/>
                </a:solidFill>
                <a:effectLst/>
                <a:latin typeface="+mn-lt"/>
                <a:ea typeface="+mn-ea"/>
                <a:cs typeface="+mn-cs"/>
              </a:rPr>
              <a:t>Casaburi</a:t>
            </a:r>
            <a:r>
              <a:rPr lang="en-US" sz="1200" kern="1200" dirty="0">
                <a:solidFill>
                  <a:schemeClr val="tx1"/>
                </a:solidFill>
                <a:effectLst/>
                <a:latin typeface="+mn-lt"/>
                <a:ea typeface="+mn-ea"/>
                <a:cs typeface="+mn-cs"/>
              </a:rPr>
              <a:t> &amp; Stockman, 2017). The </a:t>
            </a:r>
            <a:r>
              <a:rPr lang="en-US" sz="1200" kern="1200" dirty="0" err="1">
                <a:solidFill>
                  <a:schemeClr val="tx1"/>
                </a:solidFill>
                <a:effectLst/>
                <a:latin typeface="+mn-lt"/>
                <a:ea typeface="+mn-ea"/>
                <a:cs typeface="+mn-cs"/>
              </a:rPr>
              <a:t>IPS</a:t>
            </a:r>
            <a:r>
              <a:rPr lang="en-US" sz="1200" kern="1200" dirty="0">
                <a:solidFill>
                  <a:schemeClr val="tx1"/>
                </a:solidFill>
                <a:effectLst/>
                <a:latin typeface="+mn-lt"/>
                <a:ea typeface="+mn-ea"/>
                <a:cs typeface="+mn-cs"/>
              </a:rPr>
              <a:t>, in this instance, would analyze the traffic flows within the network, which is between the source and the destination and takes automatic actions on any form of an anomaly in the traffic. </a:t>
            </a:r>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5</a:t>
            </a:fld>
            <a:endParaRPr lang="en-US" dirty="0"/>
          </a:p>
        </p:txBody>
      </p:sp>
    </p:spTree>
    <p:extLst>
      <p:ext uri="{BB962C8B-B14F-4D97-AF65-F5344CB8AC3E}">
        <p14:creationId xmlns:p14="http://schemas.microsoft.com/office/powerpoint/2010/main" val="4010867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Some of these actions include sending an alert to the administrator for action, dropping the malicious packets altogether, or blocking the traffic from its source. An </a:t>
            </a:r>
            <a:r>
              <a:rPr lang="en-US" sz="1200" kern="1200" dirty="0" err="1">
                <a:solidFill>
                  <a:schemeClr val="tx1"/>
                </a:solidFill>
                <a:effectLst/>
                <a:latin typeface="+mn-lt"/>
                <a:ea typeface="+mn-ea"/>
                <a:cs typeface="+mn-cs"/>
              </a:rPr>
              <a:t>IPS</a:t>
            </a:r>
            <a:r>
              <a:rPr lang="en-US" sz="1200" kern="1200" dirty="0">
                <a:solidFill>
                  <a:schemeClr val="tx1"/>
                </a:solidFill>
                <a:effectLst/>
                <a:latin typeface="+mn-lt"/>
                <a:ea typeface="+mn-ea"/>
                <a:cs typeface="+mn-cs"/>
              </a:rPr>
              <a:t> must respond appropriately to avoid false positives while working efficiently so as not to degrade the performance of the system (</a:t>
            </a:r>
            <a:r>
              <a:rPr lang="en-US" sz="1200" kern="1200" dirty="0" err="1">
                <a:solidFill>
                  <a:schemeClr val="tx1"/>
                </a:solidFill>
                <a:effectLst/>
                <a:latin typeface="+mn-lt"/>
                <a:ea typeface="+mn-ea"/>
                <a:cs typeface="+mn-cs"/>
              </a:rPr>
              <a:t>Bul’ajoul</a:t>
            </a:r>
            <a:r>
              <a:rPr lang="en-US" sz="1200" kern="1200" dirty="0">
                <a:solidFill>
                  <a:schemeClr val="tx1"/>
                </a:solidFill>
                <a:effectLst/>
                <a:latin typeface="+mn-lt"/>
                <a:ea typeface="+mn-ea"/>
                <a:cs typeface="+mn-cs"/>
              </a:rPr>
              <a:t>, James, &amp; Shaikh, 2019). </a:t>
            </a:r>
          </a:p>
          <a:p>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6</a:t>
            </a:fld>
            <a:endParaRPr lang="en-US" dirty="0"/>
          </a:p>
        </p:txBody>
      </p:sp>
    </p:spTree>
    <p:extLst>
      <p:ext uri="{BB962C8B-B14F-4D97-AF65-F5344CB8AC3E}">
        <p14:creationId xmlns:p14="http://schemas.microsoft.com/office/powerpoint/2010/main" val="1524479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most intriguing features about the future trends in network intrusion, as well as its detection and prevention techniques, is the </a:t>
            </a:r>
            <a:r>
              <a:rPr lang="en-US" sz="1200" i="1" kern="1200" dirty="0">
                <a:solidFill>
                  <a:schemeClr val="tx1"/>
                </a:solidFill>
                <a:effectLst/>
                <a:latin typeface="+mn-lt"/>
                <a:ea typeface="+mn-ea"/>
                <a:cs typeface="+mn-cs"/>
              </a:rPr>
              <a:t>Internet of Things</a:t>
            </a:r>
            <a:r>
              <a:rPr lang="en-US" sz="1200" kern="1200" dirty="0">
                <a:solidFill>
                  <a:schemeClr val="tx1"/>
                </a:solidFill>
                <a:effectLst/>
                <a:latin typeface="+mn-lt"/>
                <a:ea typeface="+mn-ea"/>
                <a:cs typeface="+mn-cs"/>
              </a:rPr>
              <a:t> phenomenon. With the implementation of </a:t>
            </a:r>
            <a:r>
              <a:rPr lang="en-US" sz="1200" kern="1200" dirty="0" err="1">
                <a:solidFill>
                  <a:schemeClr val="tx1"/>
                </a:solidFill>
                <a:effectLst/>
                <a:latin typeface="+mn-lt"/>
                <a:ea typeface="+mn-ea"/>
                <a:cs typeface="+mn-cs"/>
              </a:rPr>
              <a:t>IoT</a:t>
            </a:r>
            <a:r>
              <a:rPr lang="en-US" sz="1200" kern="1200" dirty="0">
                <a:solidFill>
                  <a:schemeClr val="tx1"/>
                </a:solidFill>
                <a:effectLst/>
                <a:latin typeface="+mn-lt"/>
                <a:ea typeface="+mn-ea"/>
                <a:cs typeface="+mn-cs"/>
              </a:rPr>
              <a:t>, it would now be possible to breach any organization's network through their cameras, fridges, microwave, wearable devices, and other multiple points</a:t>
            </a:r>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7</a:t>
            </a:fld>
            <a:endParaRPr lang="en-US" dirty="0"/>
          </a:p>
        </p:txBody>
      </p:sp>
    </p:spTree>
    <p:extLst>
      <p:ext uri="{BB962C8B-B14F-4D97-AF65-F5344CB8AC3E}">
        <p14:creationId xmlns:p14="http://schemas.microsoft.com/office/powerpoint/2010/main" val="3450620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most effective way to prevent such an attack would be to feed the data from multiple sources to a central place for quicker analysis and to detect any anomalies much easily. In addition to this, the IDS would generally detect the occurrence of an anomaly in the network, and then let the system administrator determine the action to take according to the situation.</a:t>
            </a:r>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8</a:t>
            </a:fld>
            <a:endParaRPr lang="en-US" dirty="0"/>
          </a:p>
        </p:txBody>
      </p:sp>
    </p:spTree>
    <p:extLst>
      <p:ext uri="{BB962C8B-B14F-4D97-AF65-F5344CB8AC3E}">
        <p14:creationId xmlns:p14="http://schemas.microsoft.com/office/powerpoint/2010/main" val="1058503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AI algorithms would develop more to help in this growing challenge for the industry in the coming years. AI would be useful in continuously learning attack techniques and their general behaviors as well as patterns. However, prevention systems would generally be the ideal response to this challenge as it would be more difficult to detect and act on an anomaly so fast (Hodo et al., 2016). </a:t>
            </a:r>
          </a:p>
          <a:p>
            <a:endParaRPr lang="en-US" dirty="0"/>
          </a:p>
        </p:txBody>
      </p:sp>
      <p:sp>
        <p:nvSpPr>
          <p:cNvPr id="4" name="Slide Number Placeholder 3"/>
          <p:cNvSpPr>
            <a:spLocks noGrp="1"/>
          </p:cNvSpPr>
          <p:nvPr>
            <p:ph type="sldNum" sz="quarter" idx="10"/>
          </p:nvPr>
        </p:nvSpPr>
        <p:spPr/>
        <p:txBody>
          <a:bodyPr/>
          <a:lstStyle/>
          <a:p>
            <a:fld id="{F46A6DA4-D83F-4CAF-9072-57C822FFB1EC}" type="slidenum">
              <a:rPr lang="en-US" smtClean="0"/>
              <a:pPr/>
              <a:t>9</a:t>
            </a:fld>
            <a:endParaRPr lang="en-US" dirty="0"/>
          </a:p>
        </p:txBody>
      </p:sp>
    </p:spTree>
    <p:extLst>
      <p:ext uri="{BB962C8B-B14F-4D97-AF65-F5344CB8AC3E}">
        <p14:creationId xmlns:p14="http://schemas.microsoft.com/office/powerpoint/2010/main" val="2684060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9D8DB53-BCA1-4DA4-97DA-130C3AC1F46C}"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D8DB53-BCA1-4DA4-97DA-130C3AC1F46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D8DB53-BCA1-4DA4-97DA-130C3AC1F46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9D8DB53-BCA1-4DA4-97DA-130C3AC1F46C}"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9D8DB53-BCA1-4DA4-97DA-130C3AC1F46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D8DB53-BCA1-4DA4-97DA-130C3AC1F46C}"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9D8DB53-BCA1-4DA4-97DA-130C3AC1F46C}"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9D8DB53-BCA1-4DA4-97DA-130C3AC1F46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9D8DB53-BCA1-4DA4-97DA-130C3AC1F46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9D8DB53-BCA1-4DA4-97DA-130C3AC1F46C}"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20822DB-62A3-40E1-89BF-095A1D7EA3D5}" type="datetimeFigureOut">
              <a:rPr lang="en-US" smtClean="0"/>
              <a:pPr/>
              <a:t>3/15/2020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D9D8DB53-BCA1-4DA4-97DA-130C3AC1F46C}"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20822DB-62A3-40E1-89BF-095A1D7EA3D5}" type="datetimeFigureOut">
              <a:rPr lang="en-US" smtClean="0"/>
              <a:pPr/>
              <a:t>3/15/2020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9D8DB53-BCA1-4DA4-97DA-130C3AC1F46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00200" y="3733800"/>
            <a:ext cx="5943600" cy="2438400"/>
          </a:xfrm>
        </p:spPr>
        <p:txBody>
          <a:bodyPr>
            <a:normAutofit/>
          </a:bodyPr>
          <a:lstStyle/>
          <a:p>
            <a:r>
              <a:rPr lang="en-US" b="1" dirty="0">
                <a:solidFill>
                  <a:schemeClr val="tx1"/>
                </a:solidFill>
              </a:rPr>
              <a:t>Anson Soper</a:t>
            </a:r>
          </a:p>
          <a:p>
            <a:r>
              <a:rPr lang="en-US" b="1" dirty="0">
                <a:solidFill>
                  <a:schemeClr val="tx1"/>
                </a:solidFill>
              </a:rPr>
              <a:t>American Public University System</a:t>
            </a:r>
          </a:p>
          <a:p>
            <a:r>
              <a:rPr lang="en-US" b="1" dirty="0">
                <a:solidFill>
                  <a:schemeClr val="tx1"/>
                </a:solidFill>
              </a:rPr>
              <a:t>ISSC 361: Information Assurance</a:t>
            </a:r>
          </a:p>
          <a:p>
            <a:r>
              <a:rPr lang="en-US" b="1" dirty="0">
                <a:solidFill>
                  <a:schemeClr val="tx1"/>
                </a:solidFill>
              </a:rPr>
              <a:t>Dr. Sang Nguyen</a:t>
            </a:r>
          </a:p>
          <a:p>
            <a:r>
              <a:rPr lang="en-US" b="1" dirty="0">
                <a:solidFill>
                  <a:schemeClr val="tx1"/>
                </a:solidFill>
              </a:rPr>
              <a:t>15 March 2020</a:t>
            </a:r>
          </a:p>
        </p:txBody>
      </p:sp>
      <p:sp>
        <p:nvSpPr>
          <p:cNvPr id="2" name="Title 1"/>
          <p:cNvSpPr>
            <a:spLocks noGrp="1"/>
          </p:cNvSpPr>
          <p:nvPr>
            <p:ph type="ctrTitle"/>
          </p:nvPr>
        </p:nvSpPr>
        <p:spPr/>
        <p:txBody>
          <a:bodyPr/>
          <a:lstStyle/>
          <a:p>
            <a:r>
              <a:rPr lang="en-US" dirty="0"/>
              <a:t>Network Intrusion and their Detection and Prevention</a:t>
            </a:r>
          </a:p>
        </p:txBody>
      </p:sp>
    </p:spTree>
    <p:extLst>
      <p:ext uri="{BB962C8B-B14F-4D97-AF65-F5344CB8AC3E}">
        <p14:creationId xmlns:p14="http://schemas.microsoft.com/office/powerpoint/2010/main" val="224908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FF0000"/>
                </a:solidFill>
              </a:rPr>
              <a:t>Example of Companies Involved</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a:xfrm>
            <a:off x="685800" y="858308"/>
            <a:ext cx="7772400" cy="5466291"/>
          </a:xfrm>
        </p:spPr>
        <p:txBody>
          <a:bodyPr>
            <a:normAutofit fontScale="85000" lnSpcReduction="20000"/>
          </a:bodyPr>
          <a:lstStyle/>
          <a:p>
            <a:pPr>
              <a:buFont typeface="Wingdings" panose="05000000000000000000" pitchFamily="2" charset="2"/>
              <a:buChar char="v"/>
            </a:pPr>
            <a:r>
              <a:rPr lang="en-US" dirty="0"/>
              <a:t>The growth and development of network intrusion detection and prevention tools and techniques implies participation f many companies in the process.</a:t>
            </a:r>
          </a:p>
          <a:p>
            <a:pPr>
              <a:buFont typeface="Wingdings" panose="05000000000000000000" pitchFamily="2" charset="2"/>
              <a:buChar char="v"/>
            </a:pPr>
            <a:r>
              <a:rPr lang="en-US" dirty="0"/>
              <a:t>The objectives of these companies include to:</a:t>
            </a:r>
          </a:p>
          <a:p>
            <a:pPr lvl="1">
              <a:buFont typeface="Wingdings" panose="05000000000000000000" pitchFamily="2" charset="2"/>
              <a:buChar char="Ø"/>
            </a:pPr>
            <a:r>
              <a:rPr lang="en-US" dirty="0"/>
              <a:t> maintain the security,</a:t>
            </a:r>
          </a:p>
          <a:p>
            <a:pPr lvl="1">
              <a:buFont typeface="Wingdings" panose="05000000000000000000" pitchFamily="2" charset="2"/>
              <a:buChar char="Ø"/>
            </a:pPr>
            <a:r>
              <a:rPr lang="en-US" dirty="0"/>
              <a:t> availability, </a:t>
            </a:r>
          </a:p>
          <a:p>
            <a:pPr lvl="1">
              <a:buFont typeface="Wingdings" panose="05000000000000000000" pitchFamily="2" charset="2"/>
              <a:buChar char="Ø"/>
            </a:pPr>
            <a:r>
              <a:rPr lang="en-US" dirty="0"/>
              <a:t>confidentially, and </a:t>
            </a:r>
          </a:p>
          <a:p>
            <a:pPr lvl="1">
              <a:buFont typeface="Wingdings" panose="05000000000000000000" pitchFamily="2" charset="2"/>
              <a:buChar char="Ø"/>
            </a:pPr>
            <a:r>
              <a:rPr lang="en-US" dirty="0"/>
              <a:t>integrity of information and critical data in every organization. </a:t>
            </a:r>
          </a:p>
          <a:p>
            <a:pPr>
              <a:buFont typeface="Wingdings" panose="05000000000000000000" pitchFamily="2" charset="2"/>
              <a:buChar char="v"/>
            </a:pPr>
            <a:r>
              <a:rPr lang="en-US" dirty="0"/>
              <a:t>These companies are in either partnerships or themselves developers of some of the most effective and efficient network intrusion systems. </a:t>
            </a:r>
          </a:p>
          <a:p>
            <a:pPr>
              <a:buFont typeface="Wingdings" panose="05000000000000000000" pitchFamily="2" charset="2"/>
              <a:buChar char="v"/>
            </a:pPr>
            <a:r>
              <a:rPr lang="en-US" dirty="0"/>
              <a:t>Some of the companies that are participating in this technological realm include:</a:t>
            </a:r>
          </a:p>
          <a:p>
            <a:pPr lvl="1">
              <a:buFont typeface="Wingdings" panose="05000000000000000000" pitchFamily="2" charset="2"/>
              <a:buChar char="Ø"/>
            </a:pPr>
            <a:r>
              <a:rPr lang="en-US" dirty="0"/>
              <a:t> Enterasys Networks, Inc., </a:t>
            </a:r>
          </a:p>
          <a:p>
            <a:pPr lvl="1">
              <a:buFont typeface="Wingdings" panose="05000000000000000000" pitchFamily="2" charset="2"/>
              <a:buChar char="Ø"/>
            </a:pPr>
            <a:r>
              <a:rPr lang="en-US" dirty="0"/>
              <a:t>Cisco Systems Inc., </a:t>
            </a:r>
          </a:p>
          <a:p>
            <a:pPr lvl="1">
              <a:buFont typeface="Wingdings" panose="05000000000000000000" pitchFamily="2" charset="2"/>
              <a:buChar char="Ø"/>
            </a:pPr>
            <a:r>
              <a:rPr lang="en-US" dirty="0"/>
              <a:t>Hewlett-Packard (HP), </a:t>
            </a:r>
          </a:p>
          <a:p>
            <a:pPr lvl="1">
              <a:buFont typeface="Wingdings" panose="05000000000000000000" pitchFamily="2" charset="2"/>
              <a:buChar char="Ø"/>
            </a:pPr>
            <a:r>
              <a:rPr lang="en-US" dirty="0"/>
              <a:t>IBM Corp (IBM), McAfee Inc., and </a:t>
            </a:r>
          </a:p>
          <a:p>
            <a:pPr lvl="1">
              <a:buFont typeface="Wingdings" panose="05000000000000000000" pitchFamily="2" charset="2"/>
              <a:buChar char="Ø"/>
            </a:pPr>
            <a:r>
              <a:rPr lang="en-US" dirty="0"/>
              <a:t>Juniper Networks</a:t>
            </a:r>
          </a:p>
          <a:p>
            <a:endParaRPr lang="en-US" dirty="0"/>
          </a:p>
        </p:txBody>
      </p:sp>
    </p:spTree>
    <p:extLst>
      <p:ext uri="{BB962C8B-B14F-4D97-AF65-F5344CB8AC3E}">
        <p14:creationId xmlns:p14="http://schemas.microsoft.com/office/powerpoint/2010/main" val="961609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rgbClr val="FF0000"/>
                </a:solidFill>
              </a:rPr>
              <a:t>Regulatory Issues</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a:xfrm>
            <a:off x="914400" y="858308"/>
            <a:ext cx="7772400" cy="5466291"/>
          </a:xfrm>
        </p:spPr>
        <p:txBody>
          <a:bodyPr>
            <a:normAutofit fontScale="92500" lnSpcReduction="10000"/>
          </a:bodyPr>
          <a:lstStyle/>
          <a:p>
            <a:pPr>
              <a:buFont typeface="Wingdings" panose="05000000000000000000" pitchFamily="2" charset="2"/>
              <a:buChar char="v"/>
            </a:pPr>
            <a:r>
              <a:rPr lang="en-US" dirty="0"/>
              <a:t>The United States law allows authorities to monitor and analyze any form of the traffic flow.</a:t>
            </a:r>
          </a:p>
          <a:p>
            <a:pPr>
              <a:buFont typeface="Wingdings" panose="05000000000000000000" pitchFamily="2" charset="2"/>
              <a:buChar char="v"/>
            </a:pPr>
            <a:r>
              <a:rPr lang="en-US" dirty="0"/>
              <a:t>The authorities determine the tools and mechanisms for conducting such activities, putting network security of critical data in danger. </a:t>
            </a:r>
          </a:p>
          <a:p>
            <a:pPr>
              <a:buFont typeface="Wingdings" panose="05000000000000000000" pitchFamily="2" charset="2"/>
              <a:buChar char="v"/>
            </a:pPr>
            <a:r>
              <a:rPr lang="en-US" dirty="0"/>
              <a:t>With the use of pen registers, the US law code cannot recognize that traffic data is also private communications (</a:t>
            </a:r>
            <a:r>
              <a:rPr lang="en-US" dirty="0" err="1"/>
              <a:t>Ponten</a:t>
            </a:r>
            <a:r>
              <a:rPr lang="en-US" dirty="0"/>
              <a:t>, 2017). </a:t>
            </a:r>
          </a:p>
          <a:p>
            <a:pPr>
              <a:buFont typeface="Wingdings" panose="05000000000000000000" pitchFamily="2" charset="2"/>
              <a:buChar char="v"/>
            </a:pPr>
            <a:r>
              <a:rPr lang="en-US" dirty="0"/>
              <a:t>The current </a:t>
            </a:r>
            <a:r>
              <a:rPr lang="en-US" i="1" dirty="0"/>
              <a:t>United States Code</a:t>
            </a:r>
            <a:r>
              <a:rPr lang="en-US" dirty="0"/>
              <a:t> does not adequately address the question of intercepting private communications. </a:t>
            </a:r>
          </a:p>
          <a:p>
            <a:pPr>
              <a:buFont typeface="Wingdings" panose="05000000000000000000" pitchFamily="2" charset="2"/>
              <a:buChar char="v"/>
            </a:pPr>
            <a:r>
              <a:rPr lang="en-US" dirty="0"/>
              <a:t>The use of network intrusion detection and prevention system to spy on private communication does not fully support secure data.</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646268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1295400"/>
          </a:xfrm>
        </p:spPr>
        <p:txBody>
          <a:bodyPr>
            <a:noAutofit/>
          </a:bodyPr>
          <a:lstStyle/>
          <a:p>
            <a:r>
              <a:rPr lang="en-US" b="1" dirty="0">
                <a:solidFill>
                  <a:srgbClr val="FF0000"/>
                </a:solidFill>
              </a:rPr>
              <a:t>Global Implications</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a:xfrm>
            <a:off x="880533" y="1143000"/>
            <a:ext cx="7772400" cy="5029200"/>
          </a:xfrm>
        </p:spPr>
        <p:txBody>
          <a:bodyPr>
            <a:normAutofit fontScale="92500" lnSpcReduction="20000"/>
          </a:bodyPr>
          <a:lstStyle/>
          <a:p>
            <a:pPr>
              <a:buFont typeface="Wingdings" panose="05000000000000000000" pitchFamily="2" charset="2"/>
              <a:buChar char="v"/>
            </a:pPr>
            <a:r>
              <a:rPr lang="en-US" dirty="0"/>
              <a:t>A network intrusion is now a global challenge to all organizations, corporates, and government agencies.</a:t>
            </a:r>
          </a:p>
          <a:p>
            <a:pPr>
              <a:buFont typeface="Wingdings" panose="05000000000000000000" pitchFamily="2" charset="2"/>
              <a:buChar char="v"/>
            </a:pPr>
            <a:r>
              <a:rPr lang="en-US" dirty="0"/>
              <a:t>There has been a rise in network intrusion across the globe, mainly targeting critical data and other valuable resources.</a:t>
            </a:r>
          </a:p>
          <a:p>
            <a:pPr>
              <a:buFont typeface="Wingdings" panose="05000000000000000000" pitchFamily="2" charset="2"/>
              <a:buChar char="v"/>
            </a:pPr>
            <a:r>
              <a:rPr lang="en-US" dirty="0"/>
              <a:t>This prompts the development of network intrusion detection and prevention systems. </a:t>
            </a:r>
          </a:p>
          <a:p>
            <a:pPr>
              <a:buFont typeface="Wingdings" panose="05000000000000000000" pitchFamily="2" charset="2"/>
              <a:buChar char="v"/>
            </a:pPr>
            <a:r>
              <a:rPr lang="en-US" dirty="0"/>
              <a:t>The IDS and </a:t>
            </a:r>
            <a:r>
              <a:rPr lang="en-US" dirty="0" err="1"/>
              <a:t>IPS</a:t>
            </a:r>
            <a:r>
              <a:rPr lang="en-US" dirty="0"/>
              <a:t> have been relatively successful in keeping the data secure for most organizations.</a:t>
            </a:r>
          </a:p>
          <a:p>
            <a:pPr>
              <a:buFont typeface="Wingdings" panose="05000000000000000000" pitchFamily="2" charset="2"/>
              <a:buChar char="v"/>
            </a:pPr>
            <a:r>
              <a:rPr lang="en-US" dirty="0"/>
              <a:t>IDS and </a:t>
            </a:r>
            <a:r>
              <a:rPr lang="en-US" dirty="0" err="1"/>
              <a:t>IPS</a:t>
            </a:r>
            <a:r>
              <a:rPr lang="en-US" dirty="0"/>
              <a:t>  are not fully effective in identifying and thwarting all threats. </a:t>
            </a:r>
          </a:p>
          <a:p>
            <a:pPr>
              <a:buFont typeface="Wingdings" panose="05000000000000000000" pitchFamily="2" charset="2"/>
              <a:buChar char="v"/>
            </a:pPr>
            <a:r>
              <a:rPr lang="en-US" dirty="0"/>
              <a:t>More research and innovative solutions are necessary on the area, especially with the increase in the deployment of AI and the </a:t>
            </a:r>
            <a:r>
              <a:rPr lang="en-US" i="1" dirty="0"/>
              <a:t>Internet of Things (</a:t>
            </a:r>
            <a:r>
              <a:rPr lang="en-US" i="1" dirty="0" err="1"/>
              <a:t>IOT</a:t>
            </a:r>
            <a:r>
              <a:rPr lang="en-US" i="1" dirty="0"/>
              <a:t>) </a:t>
            </a:r>
            <a:r>
              <a:rPr lang="en-US" dirty="0"/>
              <a:t>technology. </a:t>
            </a:r>
          </a:p>
          <a:p>
            <a:endParaRPr lang="en-US" dirty="0"/>
          </a:p>
        </p:txBody>
      </p:sp>
    </p:spTree>
    <p:extLst>
      <p:ext uri="{BB962C8B-B14F-4D97-AF65-F5344CB8AC3E}">
        <p14:creationId xmlns:p14="http://schemas.microsoft.com/office/powerpoint/2010/main" val="2126603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55638"/>
          </a:xfrm>
        </p:spPr>
        <p:txBody>
          <a:bodyPr>
            <a:noAutofit/>
          </a:bodyPr>
          <a:lstStyle/>
          <a:p>
            <a:pPr>
              <a:lnSpc>
                <a:spcPct val="200000"/>
              </a:lnSpc>
            </a:pPr>
            <a:r>
              <a:rPr lang="en-US" dirty="0">
                <a:solidFill>
                  <a:srgbClr val="FF0000"/>
                </a:solidFill>
              </a:rPr>
              <a:t>References</a:t>
            </a:r>
          </a:p>
        </p:txBody>
      </p:sp>
      <p:sp>
        <p:nvSpPr>
          <p:cNvPr id="3" name="Content Placeholder 2"/>
          <p:cNvSpPr>
            <a:spLocks noGrp="1"/>
          </p:cNvSpPr>
          <p:nvPr>
            <p:ph sz="quarter" idx="1"/>
          </p:nvPr>
        </p:nvSpPr>
        <p:spPr>
          <a:xfrm>
            <a:off x="685800" y="914400"/>
            <a:ext cx="7772400" cy="5029200"/>
          </a:xfrm>
        </p:spPr>
        <p:txBody>
          <a:bodyPr>
            <a:noAutofit/>
          </a:bodyPr>
          <a:lstStyle/>
          <a:p>
            <a:pPr>
              <a:buFont typeface="Wingdings" panose="05000000000000000000" pitchFamily="2" charset="2"/>
              <a:buChar char="v"/>
            </a:pPr>
            <a:r>
              <a:rPr lang="en-US" sz="2000" dirty="0" err="1"/>
              <a:t>Bul’ajoul</a:t>
            </a:r>
            <a:r>
              <a:rPr lang="en-US" sz="2000" dirty="0"/>
              <a:t>, W., James, A., &amp; Shaikh, S. (2019). A new architecture for network intrusion detection and prevention. </a:t>
            </a:r>
            <a:r>
              <a:rPr lang="en-US" sz="2000" i="1" dirty="0"/>
              <a:t>IEEE Access</a:t>
            </a:r>
            <a:r>
              <a:rPr lang="en-US" sz="2000" dirty="0"/>
              <a:t>, </a:t>
            </a:r>
            <a:r>
              <a:rPr lang="en-US" sz="2000" i="1" dirty="0"/>
              <a:t>7</a:t>
            </a:r>
            <a:r>
              <a:rPr lang="en-US" sz="2000" dirty="0"/>
              <a:t>, 18558-18573.</a:t>
            </a:r>
          </a:p>
          <a:p>
            <a:pPr>
              <a:buFont typeface="Wingdings" panose="05000000000000000000" pitchFamily="2" charset="2"/>
              <a:buChar char="v"/>
            </a:pPr>
            <a:r>
              <a:rPr lang="en-US" sz="2000" dirty="0" err="1"/>
              <a:t>Casaburi</a:t>
            </a:r>
            <a:r>
              <a:rPr lang="en-US" sz="2000" dirty="0"/>
              <a:t>, J., &amp; Stockman, S. (2017). Systems and methods for protecting against unauthorized network intrusions. </a:t>
            </a:r>
            <a:r>
              <a:rPr lang="en-US" sz="2000" i="1" dirty="0"/>
              <a:t>US Patent No. 9,621,579</a:t>
            </a:r>
            <a:r>
              <a:rPr lang="en-US" sz="2000" dirty="0"/>
              <a:t>. Washington, DC: US Patent and Trademark Office.</a:t>
            </a:r>
          </a:p>
          <a:p>
            <a:pPr>
              <a:buFont typeface="Wingdings" panose="05000000000000000000" pitchFamily="2" charset="2"/>
              <a:buChar char="v"/>
            </a:pPr>
            <a:r>
              <a:rPr lang="en-US" sz="2000" dirty="0"/>
              <a:t>Hodo, E., </a:t>
            </a:r>
            <a:r>
              <a:rPr lang="en-US" sz="2000" dirty="0" err="1"/>
              <a:t>Bellekens</a:t>
            </a:r>
            <a:r>
              <a:rPr lang="en-US" sz="2000" dirty="0"/>
              <a:t>, X., Hamilton, A., </a:t>
            </a:r>
            <a:r>
              <a:rPr lang="en-US" sz="2000" dirty="0" err="1"/>
              <a:t>Dubouilh</a:t>
            </a:r>
            <a:r>
              <a:rPr lang="en-US" sz="2000" dirty="0"/>
              <a:t>, P. L., </a:t>
            </a:r>
            <a:r>
              <a:rPr lang="en-US" sz="2000" dirty="0" err="1"/>
              <a:t>Iorkyase</a:t>
            </a:r>
            <a:r>
              <a:rPr lang="en-US" sz="2000" dirty="0"/>
              <a:t>, E., </a:t>
            </a:r>
            <a:r>
              <a:rPr lang="en-US" sz="2000" dirty="0" err="1"/>
              <a:t>Tachtatzis</a:t>
            </a:r>
            <a:r>
              <a:rPr lang="en-US" sz="2000" dirty="0"/>
              <a:t>, C., &amp; Atkinson, R. (2016, May). Threat analysis of </a:t>
            </a:r>
            <a:r>
              <a:rPr lang="en-US" sz="2000" dirty="0" err="1"/>
              <a:t>IoT</a:t>
            </a:r>
            <a:r>
              <a:rPr lang="en-US" sz="2000" dirty="0"/>
              <a:t> networks using artificial neural network intrusion detection system. In </a:t>
            </a:r>
            <a:r>
              <a:rPr lang="en-US" sz="2000" i="1" dirty="0"/>
              <a:t>2016 International Symposium on Networks, Computers and Communications (</a:t>
            </a:r>
            <a:r>
              <a:rPr lang="en-US" sz="2000" i="1" dirty="0" err="1"/>
              <a:t>ISNCC</a:t>
            </a:r>
            <a:r>
              <a:rPr lang="en-US" sz="2000" i="1" dirty="0"/>
              <a:t>)</a:t>
            </a:r>
            <a:r>
              <a:rPr lang="en-US" sz="2000" dirty="0"/>
              <a:t> (pp. 1-6). IEEE.</a:t>
            </a:r>
          </a:p>
          <a:p>
            <a:pPr>
              <a:buFont typeface="Wingdings" panose="05000000000000000000" pitchFamily="2" charset="2"/>
              <a:buChar char="v"/>
            </a:pPr>
            <a:r>
              <a:rPr lang="en-US" sz="2000" dirty="0"/>
              <a:t> </a:t>
            </a:r>
            <a:r>
              <a:rPr lang="en-US" sz="2000" dirty="0" err="1"/>
              <a:t>Javaid</a:t>
            </a:r>
            <a:r>
              <a:rPr lang="en-US" sz="2000" dirty="0"/>
              <a:t>, A., </a:t>
            </a:r>
            <a:r>
              <a:rPr lang="en-US" sz="2000" dirty="0" err="1"/>
              <a:t>Niyaz</a:t>
            </a:r>
            <a:r>
              <a:rPr lang="en-US" sz="2000" dirty="0"/>
              <a:t>, Q., Sun, W., &amp; </a:t>
            </a:r>
            <a:r>
              <a:rPr lang="en-US" sz="2000" dirty="0" err="1"/>
              <a:t>Alam</a:t>
            </a:r>
            <a:r>
              <a:rPr lang="en-US" sz="2000" dirty="0"/>
              <a:t>, M. (2016, May). A deep learning approach for network intrusion detection system. In </a:t>
            </a:r>
            <a:r>
              <a:rPr lang="en-US" sz="2000" i="1" dirty="0"/>
              <a:t>Proceedings of the 9th EAI International Conference on Bio-inspired Information and Communications Technologies (formerly BIONETICS)</a:t>
            </a:r>
            <a:r>
              <a:rPr lang="en-US" sz="2000" dirty="0"/>
              <a:t> (pp. 21-26).</a:t>
            </a:r>
          </a:p>
          <a:p>
            <a:pPr>
              <a:buFont typeface="Wingdings" panose="05000000000000000000" pitchFamily="2" charset="2"/>
              <a:buChar char="v"/>
            </a:pPr>
            <a:r>
              <a:rPr lang="en-US" sz="2000" dirty="0" err="1"/>
              <a:t>Ponten</a:t>
            </a:r>
            <a:r>
              <a:rPr lang="en-US" sz="2000" dirty="0"/>
              <a:t>, A. (2017). </a:t>
            </a:r>
            <a:r>
              <a:rPr lang="en-US" sz="2000" i="1" dirty="0"/>
              <a:t>Evaluation of Low-Interaction Honeypots on the University Network</a:t>
            </a:r>
            <a:r>
              <a:rPr lang="en-US" sz="2000" dirty="0"/>
              <a:t>. </a:t>
            </a:r>
            <a:r>
              <a:rPr lang="en-US" sz="2000" dirty="0" err="1"/>
              <a:t>DiVA</a:t>
            </a:r>
            <a:r>
              <a:rPr lang="en-US" sz="2000" dirty="0"/>
              <a:t>.</a:t>
            </a:r>
          </a:p>
          <a:p>
            <a:pPr>
              <a:buFont typeface="Wingdings" panose="05000000000000000000" pitchFamily="2" charset="2"/>
              <a:buChar char="v"/>
            </a:pPr>
            <a:endParaRPr lang="en-US" sz="2000" dirty="0"/>
          </a:p>
        </p:txBody>
      </p:sp>
    </p:spTree>
    <p:extLst>
      <p:ext uri="{BB962C8B-B14F-4D97-AF65-F5344CB8AC3E}">
        <p14:creationId xmlns:p14="http://schemas.microsoft.com/office/powerpoint/2010/main" val="589454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FF0000"/>
                </a:solidFill>
              </a:rPr>
              <a:t>Description</a:t>
            </a:r>
          </a:p>
        </p:txBody>
      </p:sp>
      <p:sp>
        <p:nvSpPr>
          <p:cNvPr id="3" name="Content Placeholder 2"/>
          <p:cNvSpPr>
            <a:spLocks noGrp="1"/>
          </p:cNvSpPr>
          <p:nvPr>
            <p:ph sz="quarter" idx="1"/>
          </p:nvPr>
        </p:nvSpPr>
        <p:spPr>
          <a:xfrm>
            <a:off x="533400" y="1676400"/>
            <a:ext cx="8153400" cy="4648200"/>
          </a:xfrm>
        </p:spPr>
        <p:txBody>
          <a:bodyPr>
            <a:noAutofit/>
          </a:bodyPr>
          <a:lstStyle/>
          <a:p>
            <a:pPr>
              <a:buFont typeface="Wingdings" panose="05000000000000000000" pitchFamily="2" charset="2"/>
              <a:buChar char="v"/>
            </a:pPr>
            <a:r>
              <a:rPr lang="en-US" sz="2000" dirty="0"/>
              <a:t>A network intrusion is essentially any digital activity on a specific network that is illegal or with no proper authorization. </a:t>
            </a:r>
          </a:p>
          <a:p>
            <a:pPr>
              <a:buFont typeface="Wingdings" panose="05000000000000000000" pitchFamily="2" charset="2"/>
              <a:buChar char="v"/>
            </a:pPr>
            <a:r>
              <a:rPr lang="en-US" sz="2000" dirty="0"/>
              <a:t>It is forceful most of the time. </a:t>
            </a:r>
          </a:p>
          <a:p>
            <a:pPr>
              <a:buFont typeface="Wingdings" panose="05000000000000000000" pitchFamily="2" charset="2"/>
              <a:buChar char="v"/>
            </a:pPr>
            <a:r>
              <a:rPr lang="en-US" sz="2000" dirty="0"/>
              <a:t>It imperil the security and integrity of the network, including the security and availability of their data. </a:t>
            </a:r>
          </a:p>
          <a:p>
            <a:pPr>
              <a:buFont typeface="Wingdings" panose="05000000000000000000" pitchFamily="2" charset="2"/>
              <a:buChar char="v"/>
            </a:pPr>
            <a:r>
              <a:rPr lang="en-US" sz="2000" dirty="0"/>
              <a:t>Most network intrusions involve the stealing or tampering of critical data and other valuable resources in the network. </a:t>
            </a:r>
          </a:p>
          <a:p>
            <a:pPr>
              <a:buFont typeface="Wingdings" panose="05000000000000000000" pitchFamily="2" charset="2"/>
              <a:buChar char="v"/>
            </a:pPr>
            <a:r>
              <a:rPr lang="en-US" sz="2000" dirty="0"/>
              <a:t>Detection and intrusion systems have been able to handle and successfully foil various types of attacks. </a:t>
            </a:r>
          </a:p>
          <a:p>
            <a:pPr>
              <a:buFont typeface="Wingdings" panose="05000000000000000000" pitchFamily="2" charset="2"/>
              <a:buChar char="v"/>
            </a:pPr>
            <a:r>
              <a:rPr lang="en-US" sz="2000" dirty="0"/>
              <a:t>In the modern digital age, network managers will expect the intrusion detection and prevention systems to detect any new web attacks (</a:t>
            </a:r>
            <a:r>
              <a:rPr lang="en-US" sz="2000" dirty="0" err="1"/>
              <a:t>Javaid</a:t>
            </a:r>
            <a:r>
              <a:rPr lang="en-US" sz="2000" dirty="0"/>
              <a:t>, </a:t>
            </a:r>
            <a:r>
              <a:rPr lang="en-US" sz="2000" dirty="0" err="1"/>
              <a:t>Niyaz</a:t>
            </a:r>
            <a:r>
              <a:rPr lang="en-US" sz="2000" dirty="0"/>
              <a:t>, Sun &amp; </a:t>
            </a:r>
            <a:r>
              <a:rPr lang="en-US" sz="2000" dirty="0" err="1"/>
              <a:t>Alam</a:t>
            </a:r>
            <a:r>
              <a:rPr lang="en-US" sz="2000" dirty="0"/>
              <a:t>, 2016). </a:t>
            </a:r>
          </a:p>
        </p:txBody>
      </p:sp>
    </p:spTree>
    <p:extLst>
      <p:ext uri="{BB962C8B-B14F-4D97-AF65-F5344CB8AC3E}">
        <p14:creationId xmlns:p14="http://schemas.microsoft.com/office/powerpoint/2010/main" val="3817264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371600" y="914400"/>
            <a:ext cx="6400800" cy="5562600"/>
          </a:xfrm>
        </p:spPr>
        <p:txBody>
          <a:bodyPr>
            <a:normAutofit fontScale="92500" lnSpcReduction="20000"/>
          </a:bodyPr>
          <a:lstStyle/>
          <a:p>
            <a:pPr marL="0" indent="0" algn="ctr">
              <a:buNone/>
            </a:pPr>
            <a:r>
              <a:rPr lang="en-US" b="1" dirty="0">
                <a:solidFill>
                  <a:srgbClr val="FF0000"/>
                </a:solidFill>
              </a:rPr>
              <a:t>Description (cont.)</a:t>
            </a:r>
          </a:p>
          <a:p>
            <a:pPr>
              <a:buFont typeface="Wingdings" panose="05000000000000000000" pitchFamily="2" charset="2"/>
              <a:buChar char="v"/>
            </a:pPr>
            <a:r>
              <a:rPr lang="en-US" dirty="0"/>
              <a:t>These new systems should also provide:</a:t>
            </a:r>
          </a:p>
          <a:p>
            <a:pPr lvl="1">
              <a:buFont typeface="Wingdings" panose="05000000000000000000" pitchFamily="2" charset="2"/>
              <a:buChar char="Ø"/>
            </a:pPr>
            <a:r>
              <a:rPr lang="en-US" dirty="0"/>
              <a:t>a brief anomaly-awareness </a:t>
            </a:r>
          </a:p>
          <a:p>
            <a:pPr lvl="1">
              <a:buFont typeface="Wingdings" panose="05000000000000000000" pitchFamily="2" charset="2"/>
              <a:buChar char="Ø"/>
            </a:pPr>
            <a:r>
              <a:rPr lang="en-US" dirty="0"/>
              <a:t>a report at the end detailing the type of threat and its characteristics</a:t>
            </a:r>
          </a:p>
          <a:p>
            <a:pPr lvl="1">
              <a:buFont typeface="Wingdings" panose="05000000000000000000" pitchFamily="2" charset="2"/>
              <a:buChar char="Ø"/>
            </a:pPr>
            <a:r>
              <a:rPr lang="en-US" dirty="0"/>
              <a:t>the danger it poses to the security of data and information</a:t>
            </a:r>
          </a:p>
          <a:p>
            <a:pPr>
              <a:buFont typeface="Wingdings" panose="05000000000000000000" pitchFamily="2" charset="2"/>
              <a:buChar char="v"/>
            </a:pPr>
            <a:r>
              <a:rPr lang="en-US" dirty="0"/>
              <a:t>Every organization should:</a:t>
            </a:r>
          </a:p>
          <a:p>
            <a:pPr lvl="1">
              <a:buFont typeface="Wingdings" panose="05000000000000000000" pitchFamily="2" charset="2"/>
              <a:buChar char="Ø"/>
            </a:pPr>
            <a:r>
              <a:rPr lang="en-US" dirty="0"/>
              <a:t> know and understand how a network intrusion occurs </a:t>
            </a:r>
          </a:p>
          <a:p>
            <a:pPr lvl="1">
              <a:buFont typeface="Wingdings" panose="05000000000000000000" pitchFamily="2" charset="2"/>
              <a:buChar char="Ø"/>
            </a:pPr>
            <a:r>
              <a:rPr lang="en-US" dirty="0"/>
              <a:t>the common techniques that attackers use to enable them to respond to the same appropriately</a:t>
            </a:r>
          </a:p>
          <a:p>
            <a:pPr>
              <a:buFont typeface="Wingdings" panose="05000000000000000000" pitchFamily="2" charset="2"/>
              <a:buChar char="v"/>
            </a:pPr>
            <a:r>
              <a:rPr lang="en-US" dirty="0"/>
              <a:t>It enables the organization to protect its network by detecting and preventing any invasive access to the network (</a:t>
            </a:r>
            <a:r>
              <a:rPr lang="en-US" dirty="0" err="1"/>
              <a:t>Casaburi</a:t>
            </a:r>
            <a:r>
              <a:rPr lang="en-US" dirty="0"/>
              <a:t> &amp; Stockman, 2017). </a:t>
            </a:r>
          </a:p>
        </p:txBody>
      </p:sp>
    </p:spTree>
    <p:extLst>
      <p:ext uri="{BB962C8B-B14F-4D97-AF65-F5344CB8AC3E}">
        <p14:creationId xmlns:p14="http://schemas.microsoft.com/office/powerpoint/2010/main" val="2519727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Technology</a:t>
            </a:r>
          </a:p>
        </p:txBody>
      </p:sp>
      <p:sp>
        <p:nvSpPr>
          <p:cNvPr id="3" name="Content Placeholder 2"/>
          <p:cNvSpPr>
            <a:spLocks noGrp="1"/>
          </p:cNvSpPr>
          <p:nvPr>
            <p:ph sz="quarter" idx="1"/>
          </p:nvPr>
        </p:nvSpPr>
        <p:spPr>
          <a:xfrm>
            <a:off x="914400" y="1905000"/>
            <a:ext cx="7162800" cy="3886200"/>
          </a:xfrm>
        </p:spPr>
        <p:txBody>
          <a:bodyPr>
            <a:normAutofit fontScale="85000" lnSpcReduction="20000"/>
          </a:bodyPr>
          <a:lstStyle/>
          <a:p>
            <a:pPr>
              <a:buFont typeface="Wingdings" panose="05000000000000000000" pitchFamily="2" charset="2"/>
              <a:buChar char="v"/>
            </a:pPr>
            <a:r>
              <a:rPr lang="en-US" dirty="0"/>
              <a:t>Two forms of technology would be appropriate to enable the cybersecurity team to work effectively and fend off any form of attack.</a:t>
            </a:r>
          </a:p>
          <a:p>
            <a:pPr>
              <a:buFont typeface="Wingdings" panose="05000000000000000000" pitchFamily="2" charset="2"/>
              <a:buChar char="v"/>
            </a:pPr>
            <a:r>
              <a:rPr lang="en-US" dirty="0"/>
              <a:t>It would be appropriate to deploy both network intrusion detection systems and network intrusion prevention systems (</a:t>
            </a:r>
            <a:r>
              <a:rPr lang="en-US" dirty="0" err="1"/>
              <a:t>Bul'ajoul</a:t>
            </a:r>
            <a:r>
              <a:rPr lang="en-US" dirty="0"/>
              <a:t>, James &amp; Shaikh, 2019). </a:t>
            </a:r>
          </a:p>
          <a:p>
            <a:pPr>
              <a:buFont typeface="Wingdings" panose="05000000000000000000" pitchFamily="2" charset="2"/>
              <a:buChar char="v"/>
            </a:pPr>
            <a:r>
              <a:rPr lang="en-US" dirty="0"/>
              <a:t>The network intrusion detection system (IDS) functions by scanning the network traffic and reporting on any threats or abnormal activity. </a:t>
            </a:r>
          </a:p>
          <a:p>
            <a:pPr>
              <a:buFont typeface="Wingdings" panose="05000000000000000000" pitchFamily="2" charset="2"/>
              <a:buChar char="v"/>
            </a:pPr>
            <a:r>
              <a:rPr lang="en-US" dirty="0"/>
              <a:t>The IDS automatic action kicks off an abnormal user off the network and sending an immediate alert to the network administrators. </a:t>
            </a:r>
          </a:p>
        </p:txBody>
      </p:sp>
    </p:spTree>
    <p:extLst>
      <p:ext uri="{BB962C8B-B14F-4D97-AF65-F5344CB8AC3E}">
        <p14:creationId xmlns:p14="http://schemas.microsoft.com/office/powerpoint/2010/main" val="328265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Font typeface="Wingdings" panose="05000000000000000000" pitchFamily="2" charset="2"/>
              <a:buChar char="v"/>
            </a:pPr>
            <a:r>
              <a:rPr lang="en-US" dirty="0"/>
              <a:t>A network I</a:t>
            </a:r>
            <a:r>
              <a:rPr lang="en-US" i="1" dirty="0"/>
              <a:t>ntrusion Prevention System</a:t>
            </a:r>
            <a:r>
              <a:rPr lang="en-US" dirty="0"/>
              <a:t> (IPS) is a form of prevention technology that seeks to prevent any vulnerabilities in the network by examining the network traffic flows. </a:t>
            </a:r>
          </a:p>
          <a:p>
            <a:pPr>
              <a:buFont typeface="Wingdings" panose="05000000000000000000" pitchFamily="2" charset="2"/>
              <a:buChar char="v"/>
            </a:pPr>
            <a:r>
              <a:rPr lang="en-US" dirty="0"/>
              <a:t>Vulnerabilities take the form of malicious inputs or target applications that attackers deploy (</a:t>
            </a:r>
            <a:r>
              <a:rPr lang="en-US" dirty="0" err="1"/>
              <a:t>Casaburi</a:t>
            </a:r>
            <a:r>
              <a:rPr lang="en-US" dirty="0"/>
              <a:t> &amp; Stockman, 2017). </a:t>
            </a:r>
          </a:p>
          <a:p>
            <a:pPr>
              <a:buFont typeface="Wingdings" panose="05000000000000000000" pitchFamily="2" charset="2"/>
              <a:buChar char="v"/>
            </a:pPr>
            <a:r>
              <a:rPr lang="en-US" dirty="0"/>
              <a:t>The </a:t>
            </a:r>
            <a:r>
              <a:rPr lang="en-US" dirty="0" err="1"/>
              <a:t>IPS</a:t>
            </a:r>
            <a:r>
              <a:rPr lang="en-US" dirty="0"/>
              <a:t> would analyze the traffic flows within the network. </a:t>
            </a:r>
          </a:p>
        </p:txBody>
      </p:sp>
    </p:spTree>
    <p:extLst>
      <p:ext uri="{BB962C8B-B14F-4D97-AF65-F5344CB8AC3E}">
        <p14:creationId xmlns:p14="http://schemas.microsoft.com/office/powerpoint/2010/main" val="3480158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295400" y="1143000"/>
            <a:ext cx="6781800" cy="4648200"/>
          </a:xfrm>
        </p:spPr>
        <p:txBody>
          <a:bodyPr>
            <a:normAutofit/>
          </a:bodyPr>
          <a:lstStyle/>
          <a:p>
            <a:pPr>
              <a:buFont typeface="Wingdings" panose="05000000000000000000" pitchFamily="2" charset="2"/>
              <a:buChar char="v"/>
            </a:pPr>
            <a:r>
              <a:rPr lang="en-US" sz="2800" dirty="0"/>
              <a:t>Some of these actions include:</a:t>
            </a:r>
          </a:p>
          <a:p>
            <a:pPr lvl="1">
              <a:buFont typeface="Wingdings" panose="05000000000000000000" pitchFamily="2" charset="2"/>
              <a:buChar char="Ø"/>
            </a:pPr>
            <a:r>
              <a:rPr lang="en-US" dirty="0"/>
              <a:t> sending an alert to the administrator for action, </a:t>
            </a:r>
          </a:p>
          <a:p>
            <a:pPr lvl="1">
              <a:buFont typeface="Wingdings" panose="05000000000000000000" pitchFamily="2" charset="2"/>
              <a:buChar char="Ø"/>
            </a:pPr>
            <a:r>
              <a:rPr lang="en-US" dirty="0"/>
              <a:t>dropping the malicious packets altogether, </a:t>
            </a:r>
          </a:p>
          <a:p>
            <a:pPr lvl="1">
              <a:buFont typeface="Wingdings" panose="05000000000000000000" pitchFamily="2" charset="2"/>
              <a:buChar char="Ø"/>
            </a:pPr>
            <a:r>
              <a:rPr lang="en-US" dirty="0"/>
              <a:t> blocking the traffic from its source</a:t>
            </a:r>
          </a:p>
          <a:p>
            <a:pPr>
              <a:buFont typeface="Wingdings" panose="05000000000000000000" pitchFamily="2" charset="2"/>
              <a:buChar char="v"/>
            </a:pPr>
            <a:r>
              <a:rPr lang="en-US" sz="2800" dirty="0"/>
              <a:t> An </a:t>
            </a:r>
            <a:r>
              <a:rPr lang="en-US" sz="2800" dirty="0" err="1"/>
              <a:t>IPS</a:t>
            </a:r>
            <a:r>
              <a:rPr lang="en-US" sz="2800" dirty="0"/>
              <a:t> must respond appropriately to :</a:t>
            </a:r>
          </a:p>
          <a:p>
            <a:pPr lvl="1">
              <a:buFont typeface="Wingdings" panose="05000000000000000000" pitchFamily="2" charset="2"/>
              <a:buChar char="Ø"/>
            </a:pPr>
            <a:r>
              <a:rPr lang="en-US" dirty="0"/>
              <a:t>avoid false positives and</a:t>
            </a:r>
          </a:p>
          <a:p>
            <a:pPr lvl="1">
              <a:buFont typeface="Wingdings" panose="05000000000000000000" pitchFamily="2" charset="2"/>
              <a:buChar char="Ø"/>
            </a:pPr>
            <a:r>
              <a:rPr lang="en-US" dirty="0"/>
              <a:t> not to degrade the performance of the system (</a:t>
            </a:r>
            <a:r>
              <a:rPr lang="en-US" dirty="0" err="1"/>
              <a:t>Bul’ajoul</a:t>
            </a:r>
            <a:r>
              <a:rPr lang="en-US" dirty="0"/>
              <a:t>, James, &amp; Shaikh, 2019). </a:t>
            </a:r>
          </a:p>
          <a:p>
            <a:endParaRPr lang="en-US" dirty="0"/>
          </a:p>
        </p:txBody>
      </p:sp>
    </p:spTree>
    <p:extLst>
      <p:ext uri="{BB962C8B-B14F-4D97-AF65-F5344CB8AC3E}">
        <p14:creationId xmlns:p14="http://schemas.microsoft.com/office/powerpoint/2010/main" val="933859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0474"/>
            <a:ext cx="7772400" cy="1295400"/>
          </a:xfrm>
        </p:spPr>
        <p:txBody>
          <a:bodyPr>
            <a:noAutofit/>
          </a:bodyPr>
          <a:lstStyle/>
          <a:p>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br>
              <a:rPr lang="en-US" b="1" dirty="0">
                <a:solidFill>
                  <a:srgbClr val="FF0000"/>
                </a:solidFill>
              </a:rPr>
            </a:br>
            <a:r>
              <a:rPr lang="en-US" b="1" dirty="0">
                <a:solidFill>
                  <a:srgbClr val="FF0000"/>
                </a:solidFill>
              </a:rPr>
              <a:t>Future Trends</a:t>
            </a:r>
            <a:br>
              <a:rPr lang="en-US" dirty="0">
                <a:solidFill>
                  <a:srgbClr val="FF0000"/>
                </a:solidFill>
              </a:rPr>
            </a:br>
            <a:endParaRPr lang="en-US" dirty="0">
              <a:solidFill>
                <a:srgbClr val="FF0000"/>
              </a:solidFill>
            </a:endParaRPr>
          </a:p>
        </p:txBody>
      </p:sp>
      <p:sp>
        <p:nvSpPr>
          <p:cNvPr id="3" name="Content Placeholder 2"/>
          <p:cNvSpPr>
            <a:spLocks noGrp="1"/>
          </p:cNvSpPr>
          <p:nvPr>
            <p:ph sz="quarter" idx="1"/>
          </p:nvPr>
        </p:nvSpPr>
        <p:spPr/>
        <p:txBody>
          <a:bodyPr>
            <a:normAutofit lnSpcReduction="10000"/>
          </a:bodyPr>
          <a:lstStyle/>
          <a:p>
            <a:pPr>
              <a:buFont typeface="Wingdings" panose="05000000000000000000" pitchFamily="2" charset="2"/>
              <a:buChar char="v"/>
            </a:pPr>
            <a:r>
              <a:rPr lang="en-US" dirty="0"/>
              <a:t>One of the most intriguing features about the future trends in network intrusion, detection and prevention techniques is the </a:t>
            </a:r>
            <a:r>
              <a:rPr lang="en-US" i="1" dirty="0"/>
              <a:t>Internet of Things(</a:t>
            </a:r>
            <a:r>
              <a:rPr lang="en-US" i="1" dirty="0" err="1"/>
              <a:t>IoT</a:t>
            </a:r>
            <a:r>
              <a:rPr lang="en-US" i="1" dirty="0"/>
              <a:t>)</a:t>
            </a:r>
            <a:r>
              <a:rPr lang="en-US" dirty="0"/>
              <a:t> phenomenon. </a:t>
            </a:r>
          </a:p>
          <a:p>
            <a:pPr>
              <a:buFont typeface="Wingdings" panose="05000000000000000000" pitchFamily="2" charset="2"/>
              <a:buChar char="v"/>
            </a:pPr>
            <a:r>
              <a:rPr lang="en-US" dirty="0"/>
              <a:t>With the implementation of </a:t>
            </a:r>
            <a:r>
              <a:rPr lang="en-US" dirty="0" err="1"/>
              <a:t>IoT</a:t>
            </a:r>
            <a:r>
              <a:rPr lang="en-US" dirty="0"/>
              <a:t>, it would now be possible to breach any organization's network through:</a:t>
            </a:r>
          </a:p>
          <a:p>
            <a:pPr lvl="1">
              <a:buFont typeface="Wingdings" panose="05000000000000000000" pitchFamily="2" charset="2"/>
              <a:buChar char="Ø"/>
            </a:pPr>
            <a:r>
              <a:rPr lang="en-US" dirty="0"/>
              <a:t>cameras, </a:t>
            </a:r>
          </a:p>
          <a:p>
            <a:pPr lvl="1">
              <a:buFont typeface="Wingdings" panose="05000000000000000000" pitchFamily="2" charset="2"/>
              <a:buChar char="Ø"/>
            </a:pPr>
            <a:r>
              <a:rPr lang="en-US" dirty="0"/>
              <a:t>fridges, </a:t>
            </a:r>
          </a:p>
          <a:p>
            <a:pPr lvl="1">
              <a:buFont typeface="Wingdings" panose="05000000000000000000" pitchFamily="2" charset="2"/>
              <a:buChar char="Ø"/>
            </a:pPr>
            <a:r>
              <a:rPr lang="en-US" dirty="0"/>
              <a:t>microwave, </a:t>
            </a:r>
          </a:p>
          <a:p>
            <a:pPr lvl="1">
              <a:buFont typeface="Wingdings" panose="05000000000000000000" pitchFamily="2" charset="2"/>
              <a:buChar char="Ø"/>
            </a:pPr>
            <a:r>
              <a:rPr lang="en-US" dirty="0"/>
              <a:t>wearable devices, and </a:t>
            </a:r>
          </a:p>
          <a:p>
            <a:pPr lvl="1">
              <a:buFont typeface="Wingdings" panose="05000000000000000000" pitchFamily="2" charset="2"/>
              <a:buChar char="Ø"/>
            </a:pPr>
            <a:r>
              <a:rPr lang="en-US" dirty="0"/>
              <a:t>other multiple points</a:t>
            </a:r>
          </a:p>
        </p:txBody>
      </p:sp>
    </p:spTree>
    <p:extLst>
      <p:ext uri="{BB962C8B-B14F-4D97-AF65-F5344CB8AC3E}">
        <p14:creationId xmlns:p14="http://schemas.microsoft.com/office/powerpoint/2010/main" val="3883129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914400"/>
            <a:ext cx="7772400" cy="5105400"/>
          </a:xfrm>
        </p:spPr>
        <p:txBody>
          <a:bodyPr/>
          <a:lstStyle/>
          <a:p>
            <a:pPr>
              <a:buFont typeface="Wingdings" panose="05000000000000000000" pitchFamily="2" charset="2"/>
              <a:buChar char="v"/>
            </a:pPr>
            <a:r>
              <a:rPr lang="en-US" dirty="0"/>
              <a:t>The most effective way to prevent such an attack would be:</a:t>
            </a:r>
          </a:p>
          <a:p>
            <a:pPr lvl="1">
              <a:buFont typeface="Wingdings" panose="05000000000000000000" pitchFamily="2" charset="2"/>
              <a:buChar char="Ø"/>
            </a:pPr>
            <a:r>
              <a:rPr lang="en-US" dirty="0"/>
              <a:t> to feed the data from multiple sources to a central place for quicker analysis </a:t>
            </a:r>
          </a:p>
          <a:p>
            <a:pPr lvl="1">
              <a:buFont typeface="Wingdings" panose="05000000000000000000" pitchFamily="2" charset="2"/>
              <a:buChar char="Ø"/>
            </a:pPr>
            <a:r>
              <a:rPr lang="en-US" dirty="0"/>
              <a:t>to detect any anomalies much easily </a:t>
            </a:r>
          </a:p>
          <a:p>
            <a:pPr>
              <a:buFont typeface="Wingdings" panose="05000000000000000000" pitchFamily="2" charset="2"/>
              <a:buChar char="v"/>
            </a:pPr>
            <a:r>
              <a:rPr lang="en-US" dirty="0"/>
              <a:t>The IDS would:</a:t>
            </a:r>
          </a:p>
          <a:p>
            <a:pPr lvl="1">
              <a:buFont typeface="Wingdings" panose="05000000000000000000" pitchFamily="2" charset="2"/>
              <a:buChar char="Ø"/>
            </a:pPr>
            <a:r>
              <a:rPr lang="en-US" dirty="0"/>
              <a:t>detect the occurrence of an anomaly in the network</a:t>
            </a:r>
          </a:p>
          <a:p>
            <a:pPr lvl="1">
              <a:buFont typeface="Wingdings" panose="05000000000000000000" pitchFamily="2" charset="2"/>
              <a:buChar char="Ø"/>
            </a:pPr>
            <a:r>
              <a:rPr lang="en-US" dirty="0"/>
              <a:t>let the system administrator determine the action to take according to the situation</a:t>
            </a:r>
          </a:p>
        </p:txBody>
      </p:sp>
    </p:spTree>
    <p:extLst>
      <p:ext uri="{BB962C8B-B14F-4D97-AF65-F5344CB8AC3E}">
        <p14:creationId xmlns:p14="http://schemas.microsoft.com/office/powerpoint/2010/main" val="360611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685800"/>
            <a:ext cx="7772400" cy="5334000"/>
          </a:xfrm>
        </p:spPr>
        <p:txBody>
          <a:bodyPr/>
          <a:lstStyle/>
          <a:p>
            <a:pPr>
              <a:buFont typeface="Wingdings" panose="05000000000000000000" pitchFamily="2" charset="2"/>
              <a:buChar char="v"/>
            </a:pPr>
            <a:r>
              <a:rPr lang="en-US" dirty="0"/>
              <a:t>AI algorithms would help in this growing challenge for the industry in the coming years.</a:t>
            </a:r>
          </a:p>
          <a:p>
            <a:pPr>
              <a:buFont typeface="Wingdings" panose="05000000000000000000" pitchFamily="2" charset="2"/>
              <a:buChar char="v"/>
            </a:pPr>
            <a:r>
              <a:rPr lang="en-US" dirty="0"/>
              <a:t> AI would be useful in continuously learning:</a:t>
            </a:r>
          </a:p>
          <a:p>
            <a:pPr marL="617220" lvl="1" indent="-342900">
              <a:buFont typeface="Wingdings" panose="05000000000000000000" pitchFamily="2" charset="2"/>
              <a:buChar char="Ø"/>
            </a:pPr>
            <a:r>
              <a:rPr lang="en-US" dirty="0"/>
              <a:t>attack techniques </a:t>
            </a:r>
          </a:p>
          <a:p>
            <a:pPr marL="617220" lvl="1" indent="-342900">
              <a:buFont typeface="Wingdings" panose="05000000000000000000" pitchFamily="2" charset="2"/>
              <a:buChar char="Ø"/>
            </a:pPr>
            <a:r>
              <a:rPr lang="en-US" dirty="0"/>
              <a:t>general behaviors </a:t>
            </a:r>
          </a:p>
          <a:p>
            <a:pPr marL="617220" lvl="1" indent="-342900">
              <a:buFont typeface="Wingdings" panose="05000000000000000000" pitchFamily="2" charset="2"/>
              <a:buChar char="Ø"/>
            </a:pPr>
            <a:r>
              <a:rPr lang="en-US" dirty="0"/>
              <a:t>patterns</a:t>
            </a:r>
          </a:p>
          <a:p>
            <a:pPr>
              <a:buFont typeface="Wingdings" panose="05000000000000000000" pitchFamily="2" charset="2"/>
              <a:buChar char="v"/>
            </a:pPr>
            <a:r>
              <a:rPr lang="en-US" dirty="0"/>
              <a:t>Prevention systems would be useful in responding to this challenge </a:t>
            </a:r>
          </a:p>
          <a:p>
            <a:pPr>
              <a:buFont typeface="Wingdings" panose="05000000000000000000" pitchFamily="2" charset="2"/>
              <a:buChar char="v"/>
            </a:pPr>
            <a:r>
              <a:rPr lang="en-US" dirty="0"/>
              <a:t>It would be difficult to detect and act on an anomaly so fast (Hodo et al., 2016). </a:t>
            </a:r>
          </a:p>
          <a:p>
            <a:pPr>
              <a:buFont typeface="Wingdings" panose="05000000000000000000" pitchFamily="2" charset="2"/>
              <a:buChar char="v"/>
            </a:pPr>
            <a:endParaRPr lang="en-US" dirty="0"/>
          </a:p>
        </p:txBody>
      </p:sp>
    </p:spTree>
    <p:extLst>
      <p:ext uri="{BB962C8B-B14F-4D97-AF65-F5344CB8AC3E}">
        <p14:creationId xmlns:p14="http://schemas.microsoft.com/office/powerpoint/2010/main" val="2758750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2337</Words>
  <Application>Microsoft Office PowerPoint</Application>
  <PresentationFormat>On-screen Show (4:3)</PresentationFormat>
  <Paragraphs>115</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Franklin Gothic Book</vt:lpstr>
      <vt:lpstr>Perpetua</vt:lpstr>
      <vt:lpstr>Wingdings</vt:lpstr>
      <vt:lpstr>Wingdings 2</vt:lpstr>
      <vt:lpstr>Equity</vt:lpstr>
      <vt:lpstr>Network Intrusion and their Detection and Prevention</vt:lpstr>
      <vt:lpstr>Description</vt:lpstr>
      <vt:lpstr>PowerPoint Presentation</vt:lpstr>
      <vt:lpstr>Technology</vt:lpstr>
      <vt:lpstr>PowerPoint Presentation</vt:lpstr>
      <vt:lpstr>PowerPoint Presentation</vt:lpstr>
      <vt:lpstr>          Future Trends </vt:lpstr>
      <vt:lpstr>PowerPoint Presentation</vt:lpstr>
      <vt:lpstr>PowerPoint Presentation</vt:lpstr>
      <vt:lpstr>Example of Companies Involved </vt:lpstr>
      <vt:lpstr>Regulatory Issues </vt:lpstr>
      <vt:lpstr>Global Implications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2020-02-16T09:31:42Z</dcterms:created>
  <dcterms:modified xsi:type="dcterms:W3CDTF">2020-03-16T02:48:34Z</dcterms:modified>
</cp:coreProperties>
</file>