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_rels/notesSlide11.xml.rels" ContentType="application/vnd.openxmlformats-package.relationships+xml"/>
  <Override PartName="/ppt/notesSlides/_rels/notesSlide6.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11.jpeg" ContentType="image/jpeg"/>
  <Override PartName="/ppt/media/image10.jpeg" ContentType="image/jpeg"/>
  <Override PartName="/ppt/media/image12.png" ContentType="image/png"/>
  <Override PartName="/ppt/media/image9.jpeg" ContentType="image/jpeg"/>
  <Override PartName="/ppt/media/image8.jpeg" ContentType="image/jpeg"/>
  <Override PartName="/ppt/media/image7.jpeg" ContentType="image/jpeg"/>
  <Override PartName="/ppt/media/image2.jpeg" ContentType="image/jpeg"/>
  <Override PartName="/ppt/media/image1.jpeg" ContentType="image/jpeg"/>
  <Override PartName="/ppt/media/image3.jpeg" ContentType="image/jpeg"/>
  <Override PartName="/ppt/media/image4.jpeg" ContentType="image/jpeg"/>
  <Override PartName="/ppt/media/image5.jpeg" ContentType="image/jpeg"/>
  <Override PartName="/ppt/media/image6.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sldImg"/>
          </p:nvPr>
        </p:nvSpPr>
        <p:spPr>
          <a:xfrm>
            <a:off x="533520" y="764280"/>
            <a:ext cx="6704640" cy="37713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91" name="PlaceHolder 2"/>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92" name="PlaceHolder 3"/>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 </a:t>
            </a:r>
            <a:endParaRPr b="0" lang="en-US" sz="1400" spc="-1" strike="noStrike">
              <a:latin typeface="Times New Roman"/>
            </a:endParaRPr>
          </a:p>
        </p:txBody>
      </p:sp>
      <p:sp>
        <p:nvSpPr>
          <p:cNvPr id="93" name="PlaceHolder 4"/>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 </a:t>
            </a:r>
            <a:endParaRPr b="0" lang="en-US" sz="1400" spc="-1" strike="noStrike">
              <a:latin typeface="Times New Roman"/>
            </a:endParaRPr>
          </a:p>
        </p:txBody>
      </p:sp>
      <p:sp>
        <p:nvSpPr>
          <p:cNvPr id="94" name="PlaceHolder 5"/>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 </a:t>
            </a:r>
            <a:endParaRPr b="0" lang="en-US" sz="1400" spc="-1" strike="noStrike">
              <a:latin typeface="Times New Roman"/>
            </a:endParaRPr>
          </a:p>
        </p:txBody>
      </p:sp>
      <p:sp>
        <p:nvSpPr>
          <p:cNvPr id="95" name="PlaceHolder 6"/>
          <p:cNvSpPr>
            <a:spLocks noGrp="1"/>
          </p:cNvSpPr>
          <p:nvPr>
            <p:ph type="sldNum"/>
          </p:nvPr>
        </p:nvSpPr>
        <p:spPr>
          <a:xfrm>
            <a:off x="4399200" y="9555480"/>
            <a:ext cx="3372840" cy="502560"/>
          </a:xfrm>
          <a:prstGeom prst="rect">
            <a:avLst/>
          </a:prstGeom>
        </p:spPr>
        <p:txBody>
          <a:bodyPr lIns="0" rIns="0" tIns="0" bIns="0" anchor="b"/>
          <a:p>
            <a:pPr algn="r"/>
            <a:fld id="{8873695C-1365-4DE0-996C-3FF542CAA6F1}"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sldImg"/>
          </p:nvPr>
        </p:nvSpPr>
        <p:spPr>
          <a:xfrm>
            <a:off x="1143000" y="685800"/>
            <a:ext cx="4571280" cy="3428280"/>
          </a:xfrm>
          <a:prstGeom prst="rect">
            <a:avLst/>
          </a:prstGeom>
        </p:spPr>
      </p:sp>
      <p:sp>
        <p:nvSpPr>
          <p:cNvPr id="138" name="PlaceHolder 2"/>
          <p:cNvSpPr>
            <a:spLocks noGrp="1"/>
          </p:cNvSpPr>
          <p:nvPr>
            <p:ph type="body"/>
          </p:nvPr>
        </p:nvSpPr>
        <p:spPr>
          <a:xfrm>
            <a:off x="685800" y="4343400"/>
            <a:ext cx="5485680" cy="4114080"/>
          </a:xfrm>
          <a:prstGeom prst="rect">
            <a:avLst/>
          </a:prstGeom>
        </p:spPr>
        <p:txBody>
          <a:bodyPr lIns="0" rIns="0" tIns="0" bIns="0">
            <a:normAutofit/>
          </a:bodyPr>
          <a:p>
            <a:pPr marL="216000" indent="-216000">
              <a:lnSpc>
                <a:spcPct val="100000"/>
              </a:lnSpc>
            </a:pPr>
            <a:r>
              <a:rPr b="0" lang="en-US" sz="2000" spc="-1" strike="noStrike">
                <a:latin typeface="Georgia"/>
              </a:rPr>
              <a:t> </a:t>
            </a:r>
            <a:r>
              <a:rPr b="0" lang="en-US" sz="2000" spc="-1" strike="noStrike">
                <a:latin typeface="Georgia"/>
              </a:rPr>
              <a:t>Job relevant knowledge: Effective leader have a huge knowledge about the company, field and industry. In depth knowledge permits leaders to build well-informed conclusion and to understand the implications of those decisions.</a:t>
            </a:r>
            <a:endParaRPr b="0" lang="en-US" sz="2000" spc="-1" strike="noStrike">
              <a:latin typeface="Arial"/>
            </a:endParaRPr>
          </a:p>
          <a:p>
            <a:pPr marL="216000" indent="-216000">
              <a:lnSpc>
                <a:spcPct val="100000"/>
              </a:lnSpc>
            </a:pPr>
            <a:endParaRPr b="0" lang="en-US" sz="2000" spc="-1" strike="noStrike">
              <a:latin typeface="Arial"/>
            </a:endParaRPr>
          </a:p>
        </p:txBody>
      </p:sp>
      <p:sp>
        <p:nvSpPr>
          <p:cNvPr id="139"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4B753CEC-2637-4701-A9FB-E9F6F86D8925}"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Img"/>
          </p:nvPr>
        </p:nvSpPr>
        <p:spPr>
          <a:xfrm>
            <a:off x="1143000" y="685800"/>
            <a:ext cx="4571280" cy="3428280"/>
          </a:xfrm>
          <a:prstGeom prst="rect">
            <a:avLst/>
          </a:prstGeom>
        </p:spPr>
      </p:sp>
      <p:sp>
        <p:nvSpPr>
          <p:cNvPr id="129" name="PlaceHolder 2"/>
          <p:cNvSpPr>
            <a:spLocks noGrp="1"/>
          </p:cNvSpPr>
          <p:nvPr>
            <p:ph type="body"/>
          </p:nvPr>
        </p:nvSpPr>
        <p:spPr>
          <a:xfrm>
            <a:off x="685800" y="4343400"/>
            <a:ext cx="5485680" cy="4114080"/>
          </a:xfrm>
          <a:prstGeom prst="rect">
            <a:avLst/>
          </a:prstGeom>
        </p:spPr>
        <p:txBody>
          <a:bodyPr lIns="0" rIns="0" tIns="0" bIns="0">
            <a:normAutofit/>
          </a:bodyPr>
          <a:p>
            <a:pPr marL="457200" indent="-216000">
              <a:lnSpc>
                <a:spcPct val="100000"/>
              </a:lnSpc>
            </a:pPr>
            <a:r>
              <a:rPr b="0" lang="en-US" sz="2000" spc="-1" strike="noStrike">
                <a:latin typeface="Arial"/>
              </a:rPr>
              <a:t>It helps in </a:t>
            </a:r>
            <a:r>
              <a:rPr b="0" lang="en-US" sz="2000" spc="-1" strike="noStrike">
                <a:latin typeface="Georgia"/>
              </a:rPr>
              <a:t>accomplish personal career gratification.</a:t>
            </a:r>
            <a:endParaRPr b="0" lang="en-US" sz="2000" spc="-1" strike="noStrike">
              <a:latin typeface="Arial"/>
            </a:endParaRPr>
          </a:p>
          <a:p>
            <a:pPr marL="457200" indent="-216000">
              <a:lnSpc>
                <a:spcPct val="100000"/>
              </a:lnSpc>
            </a:pPr>
            <a:r>
              <a:rPr b="0" lang="en-US" sz="2000" spc="-1" strike="noStrike">
                <a:latin typeface="Georgia"/>
              </a:rPr>
              <a:t> </a:t>
            </a:r>
            <a:r>
              <a:rPr b="0" lang="en-US" sz="2000" spc="-1" strike="noStrike">
                <a:latin typeface="Georgia"/>
              </a:rPr>
              <a:t>》</a:t>
            </a:r>
            <a:r>
              <a:rPr b="0" lang="en-US" sz="2000" spc="-1" strike="noStrike">
                <a:latin typeface="Georgia"/>
              </a:rPr>
              <a:t>build an impression on the business organization.</a:t>
            </a:r>
            <a:endParaRPr b="0" lang="en-US" sz="2000" spc="-1" strike="noStrike">
              <a:latin typeface="Arial"/>
            </a:endParaRPr>
          </a:p>
          <a:p>
            <a:pPr marL="457200" indent="-216000">
              <a:lnSpc>
                <a:spcPct val="100000"/>
              </a:lnSpc>
            </a:pPr>
            <a:endParaRPr b="0" lang="en-US" sz="2000" spc="-1" strike="noStrike">
              <a:latin typeface="Arial"/>
            </a:endParaRPr>
          </a:p>
        </p:txBody>
      </p:sp>
      <p:sp>
        <p:nvSpPr>
          <p:cNvPr id="130"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D8949200-7BBA-4072-915B-163262F93FA6}"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Img"/>
          </p:nvPr>
        </p:nvSpPr>
        <p:spPr>
          <a:xfrm>
            <a:off x="1143000" y="685800"/>
            <a:ext cx="4571280" cy="3428280"/>
          </a:xfrm>
          <a:prstGeom prst="rect">
            <a:avLst/>
          </a:prstGeom>
        </p:spPr>
      </p:sp>
      <p:sp>
        <p:nvSpPr>
          <p:cNvPr id="132" name="PlaceHolder 2"/>
          <p:cNvSpPr>
            <a:spLocks noGrp="1"/>
          </p:cNvSpPr>
          <p:nvPr>
            <p:ph type="body"/>
          </p:nvPr>
        </p:nvSpPr>
        <p:spPr>
          <a:xfrm>
            <a:off x="685800" y="4343400"/>
            <a:ext cx="5485680" cy="4114080"/>
          </a:xfrm>
          <a:prstGeom prst="rect">
            <a:avLst/>
          </a:prstGeom>
        </p:spPr>
        <p:txBody>
          <a:bodyPr lIns="0" rIns="0" tIns="0" bIns="0">
            <a:normAutofit/>
          </a:bodyPr>
          <a:p>
            <a:pPr marL="216000" indent="-215640">
              <a:lnSpc>
                <a:spcPct val="100000"/>
              </a:lnSpc>
            </a:pPr>
            <a:r>
              <a:rPr b="0" lang="en-US" sz="2000" spc="-1" strike="noStrike">
                <a:latin typeface="Arial"/>
              </a:rPr>
              <a:t>The primary role of a leader is to handle his team and motivate them to get maximum productivity. The leader needs to have good communication skills and needs to have knoweldge all activities. </a:t>
            </a:r>
            <a:endParaRPr b="0" lang="en-US" sz="2000" spc="-1" strike="noStrike">
              <a:latin typeface="Arial"/>
            </a:endParaRPr>
          </a:p>
        </p:txBody>
      </p:sp>
      <p:sp>
        <p:nvSpPr>
          <p:cNvPr id="133"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F3A0313B-C382-4D88-B4B6-6E5B1D6893C2}"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1143000" y="685800"/>
            <a:ext cx="4571280" cy="3428280"/>
          </a:xfrm>
          <a:prstGeom prst="rect">
            <a:avLst/>
          </a:prstGeom>
        </p:spPr>
      </p:sp>
      <p:sp>
        <p:nvSpPr>
          <p:cNvPr id="135" name="PlaceHolder 2"/>
          <p:cNvSpPr>
            <a:spLocks noGrp="1"/>
          </p:cNvSpPr>
          <p:nvPr>
            <p:ph type="body"/>
          </p:nvPr>
        </p:nvSpPr>
        <p:spPr>
          <a:xfrm>
            <a:off x="685800" y="4343400"/>
            <a:ext cx="5485680" cy="4114080"/>
          </a:xfrm>
          <a:prstGeom prst="rect">
            <a:avLst/>
          </a:prstGeom>
        </p:spPr>
        <p:txBody>
          <a:bodyPr lIns="0" rIns="0" tIns="0" bIns="0">
            <a:normAutofit/>
          </a:bodyPr>
          <a:p>
            <a:pPr lvl="1" marL="216000" indent="-215640">
              <a:lnSpc>
                <a:spcPct val="100000"/>
              </a:lnSpc>
              <a:buClr>
                <a:srgbClr val="000000"/>
              </a:buClr>
              <a:buFont typeface="Arial"/>
              <a:buChar char="•"/>
            </a:pPr>
            <a:r>
              <a:rPr b="0" lang="en-US" sz="2000" spc="-1" strike="noStrike">
                <a:latin typeface="Georgia"/>
              </a:rPr>
              <a:t>If it’s effect is universal or values based</a:t>
            </a:r>
            <a:endParaRPr b="0" lang="en-US" sz="2000" spc="-1" strike="noStrike">
              <a:latin typeface="Arial"/>
            </a:endParaRPr>
          </a:p>
          <a:p>
            <a:pPr lvl="1" marL="216000" indent="-215640">
              <a:lnSpc>
                <a:spcPct val="100000"/>
              </a:lnSpc>
              <a:buClr>
                <a:srgbClr val="000000"/>
              </a:buClr>
              <a:buFont typeface="Arial"/>
              <a:buChar char="•"/>
            </a:pPr>
            <a:r>
              <a:rPr b="0" lang="en-US" sz="2000" spc="-1" strike="noStrike">
                <a:latin typeface="Georgia"/>
              </a:rPr>
              <a:t>Supply a plan of attack</a:t>
            </a:r>
            <a:endParaRPr b="0" lang="en-US" sz="2000" spc="-1" strike="noStrike">
              <a:latin typeface="Arial"/>
            </a:endParaRPr>
          </a:p>
          <a:p>
            <a:pPr marL="216000" indent="-215640">
              <a:lnSpc>
                <a:spcPct val="100000"/>
              </a:lnSpc>
            </a:pPr>
            <a:endParaRPr b="0" lang="en-US" sz="2000" spc="-1" strike="noStrike">
              <a:latin typeface="Arial"/>
            </a:endParaRPr>
          </a:p>
        </p:txBody>
      </p:sp>
      <p:sp>
        <p:nvSpPr>
          <p:cNvPr id="136"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7B2F7018-6C0E-4D2D-9038-A213C3C70C8C}"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4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5"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8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8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8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716400" y="5001840"/>
            <a:ext cx="3801240" cy="1442520"/>
          </a:xfrm>
          <a:custGeom>
            <a:avLst/>
            <a:gdLst/>
            <a:ahLst/>
            <a:rect l="l" t="t" r="r" b="b"/>
            <a:pathLst>
              <a:path w="5760" h="528">
                <a:moveTo>
                  <a:pt x="-329" y="347"/>
                </a:moveTo>
                <a:lnTo>
                  <a:pt x="7156" y="682"/>
                </a:lnTo>
                <a:lnTo>
                  <a:pt x="5229" y="682"/>
                </a:lnTo>
                <a:lnTo>
                  <a:pt x="-328" y="345"/>
                </a:lnTo>
              </a:path>
            </a:pathLst>
          </a:custGeom>
          <a:solidFill>
            <a:schemeClr val="accent1">
              <a:tint val="65000"/>
              <a:satMod val="115000"/>
              <a:alpha val="40000"/>
            </a:schemeClr>
          </a:solidFill>
          <a:ln w="9360">
            <a:noFill/>
          </a:ln>
        </p:spPr>
        <p:style>
          <a:lnRef idx="0"/>
          <a:fillRef idx="0"/>
          <a:effectRef idx="0"/>
          <a:fontRef idx="minor"/>
        </p:style>
      </p:sp>
      <p:sp>
        <p:nvSpPr>
          <p:cNvPr id="1" name="CustomShape 2" hidden="1"/>
          <p:cNvSpPr/>
          <p:nvPr/>
        </p:nvSpPr>
        <p:spPr>
          <a:xfrm>
            <a:off x="-53640" y="5785200"/>
            <a:ext cx="3801240" cy="837360"/>
          </a:xfrm>
          <a:custGeom>
            <a:avLst/>
            <a:gdLst/>
            <a:ahLst/>
            <a:rect l="l" t="t" r="r" b="b"/>
            <a:pathLst>
              <a:path w="5760" h="528">
                <a:moveTo>
                  <a:pt x="817" y="97"/>
                </a:moveTo>
                <a:lnTo>
                  <a:pt x="6408" y="682"/>
                </a:lnTo>
                <a:lnTo>
                  <a:pt x="5232" y="685"/>
                </a:lnTo>
                <a:lnTo>
                  <a:pt x="829" y="101"/>
                </a:lnTo>
              </a:path>
            </a:pathLst>
          </a:custGeom>
          <a:solidFill>
            <a:srgbClr val="000000"/>
          </a:solidFill>
          <a:ln w="9360">
            <a:noFill/>
          </a:ln>
        </p:spPr>
        <p:style>
          <a:lnRef idx="0"/>
          <a:fillRef idx="0"/>
          <a:effectRef idx="0"/>
          <a:fontRef idx="minor"/>
        </p:style>
      </p:sp>
      <p:sp>
        <p:nvSpPr>
          <p:cNvPr id="2" name="CustomShape 3" hidden="1"/>
          <p:cNvSpPr/>
          <p:nvPr/>
        </p:nvSpPr>
        <p:spPr>
          <a:xfrm>
            <a:off x="-6120" y="5791320"/>
            <a:ext cx="3401640" cy="1080000"/>
          </a:xfrm>
          <a:prstGeom prst="rtTriangle">
            <a:avLst/>
          </a:prstGeom>
          <a:blipFill rotWithShape="0">
            <a:blip r:embed="rId2">
              <a:alphaModFix amt="50000"/>
            </a:blip>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3" name="Line 4"/>
          <p:cNvSpPr/>
          <p:nvPr/>
        </p:nvSpPr>
        <p:spPr>
          <a:xfrm>
            <a:off x="-9000" y="5787720"/>
            <a:ext cx="3405240" cy="108432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sp>
        <p:nvSpPr>
          <p:cNvPr id="4" name="CustomShape 5"/>
          <p:cNvSpPr/>
          <p:nvPr/>
        </p:nvSpPr>
        <p:spPr>
          <a:xfrm>
            <a:off x="0" y="4664160"/>
            <a:ext cx="9150480" cy="360"/>
          </a:xfrm>
          <a:prstGeom prst="rtTriangle">
            <a:avLst/>
          </a:prstGeom>
          <a:gradFill rotWithShape="0">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a:grad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grpSp>
        <p:nvGrpSpPr>
          <p:cNvPr id="5" name="Group 6"/>
          <p:cNvGrpSpPr/>
          <p:nvPr/>
        </p:nvGrpSpPr>
        <p:grpSpPr>
          <a:xfrm>
            <a:off x="-3600" y="4952880"/>
            <a:ext cx="9147600" cy="1911600"/>
            <a:chOff x="-3600" y="4952880"/>
            <a:chExt cx="9147600" cy="1911600"/>
          </a:xfrm>
        </p:grpSpPr>
        <p:sp>
          <p:nvSpPr>
            <p:cNvPr id="6" name="CustomShape 7"/>
            <p:cNvSpPr/>
            <p:nvPr/>
          </p:nvSpPr>
          <p:spPr>
            <a:xfrm>
              <a:off x="1687680" y="4952880"/>
              <a:ext cx="7455600" cy="487440"/>
            </a:xfrm>
            <a:custGeom>
              <a:avLst/>
              <a:gdLst/>
              <a:ahLst/>
              <a:rect l="l" t="t" r="r" b="b"/>
              <a:pathLst>
                <a:path w="4697" h="367">
                  <a:moveTo>
                    <a:pt x="4697" y="0"/>
                  </a:moveTo>
                  <a:lnTo>
                    <a:pt x="4697" y="367"/>
                  </a:lnTo>
                  <a:lnTo>
                    <a:pt x="0" y="218"/>
                  </a:lnTo>
                  <a:lnTo>
                    <a:pt x="4697" y="0"/>
                  </a:lnTo>
                  <a:close/>
                </a:path>
              </a:pathLst>
            </a:custGeom>
            <a:solidFill>
              <a:schemeClr val="accent1">
                <a:tint val="65000"/>
                <a:satMod val="115000"/>
                <a:alpha val="40000"/>
              </a:schemeClr>
            </a:solidFill>
            <a:ln w="9360">
              <a:noFill/>
            </a:ln>
          </p:spPr>
          <p:style>
            <a:lnRef idx="0"/>
            <a:fillRef idx="0"/>
            <a:effectRef idx="0"/>
            <a:fontRef idx="minor"/>
          </p:style>
        </p:sp>
        <p:sp>
          <p:nvSpPr>
            <p:cNvPr id="7" name="CustomShape 8"/>
            <p:cNvSpPr/>
            <p:nvPr/>
          </p:nvSpPr>
          <p:spPr>
            <a:xfrm>
              <a:off x="35280" y="5237640"/>
              <a:ext cx="9108000" cy="788040"/>
            </a:xfrm>
            <a:custGeom>
              <a:avLst/>
              <a:gdLst/>
              <a:ahLst/>
              <a:rect l="l" t="t" r="r" b="b"/>
              <a:pathLst>
                <a:path w="5760" h="528">
                  <a:moveTo>
                    <a:pt x="0" y="0"/>
                  </a:moveTo>
                  <a:lnTo>
                    <a:pt x="5760" y="0"/>
                  </a:lnTo>
                  <a:lnTo>
                    <a:pt x="5760" y="528"/>
                  </a:lnTo>
                  <a:lnTo>
                    <a:pt x="48" y="0"/>
                  </a:lnTo>
                </a:path>
              </a:pathLst>
            </a:custGeom>
            <a:solidFill>
              <a:srgbClr val="000000"/>
            </a:solidFill>
            <a:ln w="9360">
              <a:noFill/>
            </a:ln>
          </p:spPr>
          <p:style>
            <a:lnRef idx="0"/>
            <a:fillRef idx="0"/>
            <a:effectRef idx="0"/>
            <a:fontRef idx="minor"/>
          </p:style>
        </p:sp>
        <p:sp>
          <p:nvSpPr>
            <p:cNvPr id="8" name="CustomShape 9"/>
            <p:cNvSpPr/>
            <p:nvPr/>
          </p:nvSpPr>
          <p:spPr>
            <a:xfrm>
              <a:off x="0" y="5001120"/>
              <a:ext cx="9143280" cy="1863360"/>
            </a:xfrm>
            <a:custGeom>
              <a:avLst/>
              <a:gdLst/>
              <a:ahLst/>
              <a:rect l="l" t="t" r="r" b="b"/>
              <a:pathLst>
                <a:path w="5760" h="1248">
                  <a:moveTo>
                    <a:pt x="0" y="0"/>
                  </a:moveTo>
                  <a:lnTo>
                    <a:pt x="0" y="1248"/>
                  </a:lnTo>
                  <a:lnTo>
                    <a:pt x="5760" y="1248"/>
                  </a:lnTo>
                  <a:lnTo>
                    <a:pt x="5760" y="528"/>
                  </a:lnTo>
                  <a:lnTo>
                    <a:pt x="0" y="0"/>
                  </a:lnTo>
                  <a:close/>
                </a:path>
              </a:pathLst>
            </a:custGeom>
            <a:blipFill rotWithShape="0">
              <a:blip r:embed="rId3">
                <a:alphaModFix amt="50000"/>
              </a:blip>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9" name="Line 10"/>
            <p:cNvSpPr/>
            <p:nvPr/>
          </p:nvSpPr>
          <p:spPr>
            <a:xfrm>
              <a:off x="-3600" y="4997520"/>
              <a:ext cx="9147600" cy="79020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grpSp>
      <p:sp>
        <p:nvSpPr>
          <p:cNvPr id="10" name="PlaceHolder 11"/>
          <p:cNvSpPr>
            <a:spLocks noGrp="1"/>
          </p:cNvSpPr>
          <p:nvPr>
            <p:ph type="title"/>
          </p:nvPr>
        </p:nvSpPr>
        <p:spPr>
          <a:xfrm>
            <a:off x="457200" y="274680"/>
            <a:ext cx="8228880" cy="1142280"/>
          </a:xfrm>
          <a:prstGeom prst="rect">
            <a:avLst/>
          </a:prstGeom>
        </p:spPr>
        <p:txBody>
          <a:bodyPr lIns="0" rIns="0" tIns="0" bIns="0" anchor="ctr"/>
          <a:p>
            <a:r>
              <a:rPr b="0" lang="en-US" sz="1800" spc="-1" strike="noStrike">
                <a:latin typeface="Arial"/>
              </a:rPr>
              <a:t>Click to edit the title text format</a:t>
            </a:r>
            <a:endParaRPr b="0" lang="en-US" sz="1800" spc="-1" strike="noStrike">
              <a:latin typeface="Arial"/>
            </a:endParaRPr>
          </a:p>
        </p:txBody>
      </p:sp>
      <p:sp>
        <p:nvSpPr>
          <p:cNvPr id="11" name="PlaceHolder 1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CustomShape 1"/>
          <p:cNvSpPr/>
          <p:nvPr/>
        </p:nvSpPr>
        <p:spPr>
          <a:xfrm>
            <a:off x="716400" y="5001840"/>
            <a:ext cx="3801240" cy="1442520"/>
          </a:xfrm>
          <a:custGeom>
            <a:avLst/>
            <a:gdLst/>
            <a:ahLst/>
            <a:rect l="l" t="t" r="r" b="b"/>
            <a:pathLst>
              <a:path w="5760" h="528">
                <a:moveTo>
                  <a:pt x="-329" y="347"/>
                </a:moveTo>
                <a:lnTo>
                  <a:pt x="7156" y="682"/>
                </a:lnTo>
                <a:lnTo>
                  <a:pt x="5229" y="682"/>
                </a:lnTo>
                <a:lnTo>
                  <a:pt x="-328" y="345"/>
                </a:lnTo>
              </a:path>
            </a:pathLst>
          </a:custGeom>
          <a:solidFill>
            <a:schemeClr val="accent1">
              <a:tint val="65000"/>
              <a:satMod val="115000"/>
              <a:alpha val="40000"/>
            </a:schemeClr>
          </a:solidFill>
          <a:ln w="9360">
            <a:noFill/>
          </a:ln>
        </p:spPr>
        <p:style>
          <a:lnRef idx="0"/>
          <a:fillRef idx="0"/>
          <a:effectRef idx="0"/>
          <a:fontRef idx="minor"/>
        </p:style>
      </p:sp>
      <p:sp>
        <p:nvSpPr>
          <p:cNvPr id="49" name="CustomShape 2"/>
          <p:cNvSpPr/>
          <p:nvPr/>
        </p:nvSpPr>
        <p:spPr>
          <a:xfrm>
            <a:off x="-53640" y="5785200"/>
            <a:ext cx="3801240" cy="837360"/>
          </a:xfrm>
          <a:custGeom>
            <a:avLst/>
            <a:gdLst/>
            <a:ahLst/>
            <a:rect l="l" t="t" r="r" b="b"/>
            <a:pathLst>
              <a:path w="5760" h="528">
                <a:moveTo>
                  <a:pt x="817" y="97"/>
                </a:moveTo>
                <a:lnTo>
                  <a:pt x="6408" y="682"/>
                </a:lnTo>
                <a:lnTo>
                  <a:pt x="5232" y="685"/>
                </a:lnTo>
                <a:lnTo>
                  <a:pt x="829" y="101"/>
                </a:lnTo>
              </a:path>
            </a:pathLst>
          </a:custGeom>
          <a:solidFill>
            <a:srgbClr val="000000"/>
          </a:solidFill>
          <a:ln w="9360">
            <a:noFill/>
          </a:ln>
        </p:spPr>
        <p:style>
          <a:lnRef idx="0"/>
          <a:fillRef idx="0"/>
          <a:effectRef idx="0"/>
          <a:fontRef idx="minor"/>
        </p:style>
      </p:sp>
      <p:sp>
        <p:nvSpPr>
          <p:cNvPr id="50" name="CustomShape 3"/>
          <p:cNvSpPr/>
          <p:nvPr/>
        </p:nvSpPr>
        <p:spPr>
          <a:xfrm>
            <a:off x="-6120" y="5791320"/>
            <a:ext cx="3401640" cy="1080000"/>
          </a:xfrm>
          <a:prstGeom prst="rtTriangle">
            <a:avLst/>
          </a:prstGeom>
          <a:blipFill rotWithShape="0">
            <a:blip r:embed="rId2">
              <a:alphaModFix amt="50000"/>
            </a:blip>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51" name="Line 4"/>
          <p:cNvSpPr/>
          <p:nvPr/>
        </p:nvSpPr>
        <p:spPr>
          <a:xfrm>
            <a:off x="-9000" y="5787720"/>
            <a:ext cx="3405240" cy="108432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sp>
        <p:nvSpPr>
          <p:cNvPr id="52" name="PlaceHolder 5"/>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5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1066680" y="1981080"/>
            <a:ext cx="7771680" cy="1829160"/>
          </a:xfrm>
          <a:prstGeom prst="rect">
            <a:avLst/>
          </a:prstGeom>
          <a:noFill/>
          <a:ln>
            <a:noFill/>
          </a:ln>
        </p:spPr>
        <p:style>
          <a:lnRef idx="0"/>
          <a:fillRef idx="0"/>
          <a:effectRef idx="0"/>
          <a:fontRef idx="minor"/>
        </p:style>
        <p:txBody>
          <a:bodyPr lIns="90000" rIns="90000" tIns="45000" bIns="45000" anchor="b"/>
          <a:p>
            <a:pPr algn="r">
              <a:lnSpc>
                <a:spcPct val="100000"/>
              </a:lnSpc>
            </a:pPr>
            <a:r>
              <a:rPr b="1" lang="en-US" sz="4800" spc="-1" strike="noStrike">
                <a:solidFill>
                  <a:srgbClr val="464646"/>
                </a:solidFill>
                <a:latin typeface="Georgia"/>
              </a:rPr>
              <a:t>Personal Leadership Training Plan</a:t>
            </a:r>
            <a:br/>
            <a:r>
              <a:rPr b="1" lang="en-US" sz="1200" spc="-1" strike="noStrike">
                <a:solidFill>
                  <a:srgbClr val="464646"/>
                </a:solidFill>
                <a:latin typeface="Georgia"/>
              </a:rPr>
              <a:t>By: </a:t>
            </a:r>
            <a:br/>
            <a:endParaRPr b="0" lang="en-US" sz="1200" spc="-1" strike="noStrike">
              <a:latin typeface="Arial"/>
            </a:endParaRPr>
          </a:p>
        </p:txBody>
      </p:sp>
      <p:pic>
        <p:nvPicPr>
          <p:cNvPr id="97" name="Picture 2" descr=""/>
          <p:cNvPicPr/>
          <p:nvPr/>
        </p:nvPicPr>
        <p:blipFill>
          <a:blip r:embed="rId1"/>
          <a:srcRect l="0" t="23802" r="0" b="0"/>
          <a:stretch/>
        </p:blipFill>
        <p:spPr>
          <a:xfrm>
            <a:off x="266760" y="3061080"/>
            <a:ext cx="4075920" cy="1738800"/>
          </a:xfrm>
          <a:prstGeom prst="rect">
            <a:avLst/>
          </a:prstGeom>
          <a:ln>
            <a:noFill/>
          </a:ln>
          <a:effectLst>
            <a:softEdge rad="112500"/>
          </a:effectLst>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57200" y="1481400"/>
            <a:ext cx="8305200" cy="38520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400"/>
              </a:spcBef>
            </a:pPr>
            <a:r>
              <a:rPr b="0" lang="en-US" sz="2700" spc="-1" strike="noStrike">
                <a:solidFill>
                  <a:srgbClr val="000000"/>
                </a:solidFill>
                <a:latin typeface="Georgia"/>
              </a:rPr>
              <a:t>There is some traits to follow :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Drive : Leaders display a high level attempt and they have a high desire to reach the goal. They show motivation and they are persistent in their actions.</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Passion to lead : Leaders have a great desire to lead and direct others in a correct way (Odom, McKee &amp; Dunn, 2017). They demonstrate the desire to take the responsibility.</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Integrity: By showing consistency between word and deed a leader make relationship among themselves and their followers. </a:t>
            </a:r>
            <a:endParaRPr b="0" lang="en-US" sz="2700" spc="-1" strike="noStrike">
              <a:latin typeface="Arial"/>
            </a:endParaRPr>
          </a:p>
        </p:txBody>
      </p:sp>
      <p:sp>
        <p:nvSpPr>
          <p:cNvPr id="121"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Georgia"/>
              </a:rPr>
              <a:t>LEADERSHIP SKILLS THAT ARE NEEDED</a:t>
            </a:r>
            <a:endParaRPr b="0" lang="en-US" sz="4100" spc="-1" strike="noStrike">
              <a:latin typeface="Arial"/>
            </a:endParaRPr>
          </a:p>
        </p:txBody>
      </p:sp>
      <p:pic>
        <p:nvPicPr>
          <p:cNvPr id="122" name="Picture 2" descr=""/>
          <p:cNvPicPr/>
          <p:nvPr/>
        </p:nvPicPr>
        <p:blipFill>
          <a:blip r:embed="rId1"/>
          <a:stretch/>
        </p:blipFill>
        <p:spPr>
          <a:xfrm>
            <a:off x="5448600" y="4800600"/>
            <a:ext cx="3389760" cy="1904400"/>
          </a:xfrm>
          <a:prstGeom prst="rect">
            <a:avLst/>
          </a:prstGeom>
          <a:ln>
            <a:noFill/>
          </a:ln>
          <a:effectLst>
            <a:outerShdw algn="tl" blurRad="292100" dir="2700000" dist="139700" rotWithShape="0">
              <a:srgbClr val="333333">
                <a:alpha val="65000"/>
              </a:srgbClr>
            </a:outerShdw>
          </a:effectLst>
        </p:spPr>
      </p:pic>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457200" y="1175040"/>
            <a:ext cx="8228880" cy="507240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Self confidence: Leaders should have self confidence. A follower is looking to their leader for and absence of self doubt.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Intelligence: Leader need to be enough intelligent to collect , blend and simplify huge amount of information ; and to be capable to create vision, solve problems and make correct decision (Palmer, 2018). </a:t>
            </a:r>
            <a:endParaRPr b="0" lang="en-US" sz="2700" spc="-1" strike="noStrike">
              <a:latin typeface="Arial"/>
            </a:endParaRPr>
          </a:p>
          <a:p>
            <a:pPr>
              <a:lnSpc>
                <a:spcPct val="100000"/>
              </a:lnSpc>
              <a:spcBef>
                <a:spcPts val="400"/>
              </a:spcBef>
            </a:pPr>
            <a:endParaRPr b="0" lang="en-US" sz="2700" spc="-1" strike="noStrike">
              <a:latin typeface="Arial"/>
            </a:endParaRPr>
          </a:p>
        </p:txBody>
      </p:sp>
      <p:sp>
        <p:nvSpPr>
          <p:cNvPr id="124"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Georgia"/>
              </a:rPr>
              <a:t>Cont.</a:t>
            </a:r>
            <a:endParaRPr b="0" lang="en-US" sz="41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457200" y="1481400"/>
            <a:ext cx="8228880" cy="452520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Palmer, R. (2018). Leadership Philosophy and Action Plan I. Introduction: Leadership is a highly sought after and valued commodity and good leaders are some of the most valuable entities an organization can come by (Northouse, 2016, p. 1). Some researchers believe that leadership is a personality trait or behavior that some are innately born. </a:t>
            </a:r>
            <a:r>
              <a:rPr b="0" i="1" lang="en-US" sz="2700" spc="-1" strike="noStrike">
                <a:solidFill>
                  <a:srgbClr val="000000"/>
                </a:solidFill>
                <a:latin typeface="Georgia"/>
              </a:rPr>
              <a:t>Leadership</a:t>
            </a:r>
            <a:r>
              <a:rPr b="0" lang="en-US" sz="2700" spc="-1" strike="noStrike">
                <a:solidFill>
                  <a:srgbClr val="000000"/>
                </a:solidFill>
                <a:latin typeface="Georgia"/>
              </a:rPr>
              <a:t>.</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Ross, S. (2014). A conceptual model for understanding the process of self-leadership development and action-steps to promote personal leadership development. </a:t>
            </a:r>
            <a:r>
              <a:rPr b="0" i="1" lang="en-US" sz="2700" spc="-1" strike="noStrike">
                <a:solidFill>
                  <a:srgbClr val="000000"/>
                </a:solidFill>
                <a:latin typeface="Georgia"/>
              </a:rPr>
              <a:t>The Journal of Management Development</a:t>
            </a:r>
            <a:r>
              <a:rPr b="0" lang="en-US" sz="2700" spc="-1" strike="noStrike">
                <a:solidFill>
                  <a:srgbClr val="000000"/>
                </a:solidFill>
                <a:latin typeface="Georgia"/>
              </a:rPr>
              <a:t>, </a:t>
            </a:r>
            <a:r>
              <a:rPr b="0" i="1" lang="en-US" sz="2700" spc="-1" strike="noStrike">
                <a:solidFill>
                  <a:srgbClr val="000000"/>
                </a:solidFill>
                <a:latin typeface="Georgia"/>
              </a:rPr>
              <a:t>33</a:t>
            </a:r>
            <a:r>
              <a:rPr b="0" lang="en-US" sz="2700" spc="-1" strike="noStrike">
                <a:solidFill>
                  <a:srgbClr val="000000"/>
                </a:solidFill>
                <a:latin typeface="Georgia"/>
              </a:rPr>
              <a:t>(4), 299-323.</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Odom, S. F., McKee, V., &amp; Dunn, A. L. (2017). Measuring Significant Learning through a Personal Leadership Transformation Assignment in an Undergraduate Leadership Course. </a:t>
            </a:r>
            <a:r>
              <a:rPr b="0" i="1" lang="en-US" sz="2700" spc="-1" strike="noStrike">
                <a:solidFill>
                  <a:srgbClr val="000000"/>
                </a:solidFill>
                <a:latin typeface="Georgia"/>
              </a:rPr>
              <a:t>Journal of Leadership Education</a:t>
            </a:r>
            <a:r>
              <a:rPr b="0" lang="en-US" sz="2700" spc="-1" strike="noStrike">
                <a:solidFill>
                  <a:srgbClr val="000000"/>
                </a:solidFill>
                <a:latin typeface="Georgia"/>
              </a:rPr>
              <a:t>, </a:t>
            </a:r>
            <a:r>
              <a:rPr b="0" i="1" lang="en-US" sz="2700" spc="-1" strike="noStrike">
                <a:solidFill>
                  <a:srgbClr val="000000"/>
                </a:solidFill>
                <a:latin typeface="Georgia"/>
              </a:rPr>
              <a:t>16</a:t>
            </a:r>
            <a:r>
              <a:rPr b="0" lang="en-US" sz="2700" spc="-1" strike="noStrike">
                <a:solidFill>
                  <a:srgbClr val="000000"/>
                </a:solidFill>
                <a:latin typeface="Georgia"/>
              </a:rPr>
              <a:t>(3).</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Mumford, M. D., Steele, L. M., Mulhearn, T. J., McIntosh, T., &amp; Watts, L. L. (2017). Leader planning skills and creative performance: Integration of past, present, and future. In </a:t>
            </a:r>
            <a:r>
              <a:rPr b="0" i="1" lang="en-US" sz="2700" spc="-1" strike="noStrike">
                <a:solidFill>
                  <a:srgbClr val="000000"/>
                </a:solidFill>
                <a:latin typeface="Georgia"/>
              </a:rPr>
              <a:t>Handbook of Research on Leadership and Creativity</a:t>
            </a:r>
            <a:r>
              <a:rPr b="0" lang="en-US" sz="2700" spc="-1" strike="noStrike">
                <a:solidFill>
                  <a:srgbClr val="000000"/>
                </a:solidFill>
                <a:latin typeface="Georgia"/>
              </a:rPr>
              <a:t>. Edward Elgar Publishing. </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Goldenhar, L. M., Schwatka, N., &amp; Johnson, S. K. (2019). Leadership skills for strengthening jobsite safety climate. </a:t>
            </a:r>
            <a:r>
              <a:rPr b="0" i="1" lang="en-US" sz="2700" spc="-1" strike="noStrike">
                <a:solidFill>
                  <a:srgbClr val="000000"/>
                </a:solidFill>
                <a:latin typeface="Georgia"/>
              </a:rPr>
              <a:t>Journal of safety research</a:t>
            </a:r>
            <a:r>
              <a:rPr b="0" lang="en-US" sz="2700" spc="-1" strike="noStrike">
                <a:solidFill>
                  <a:srgbClr val="000000"/>
                </a:solidFill>
                <a:latin typeface="Georgia"/>
              </a:rPr>
              <a:t>, </a:t>
            </a:r>
            <a:r>
              <a:rPr b="0" i="1" lang="en-US" sz="2700" spc="-1" strike="noStrike">
                <a:solidFill>
                  <a:srgbClr val="000000"/>
                </a:solidFill>
                <a:latin typeface="Georgia"/>
              </a:rPr>
              <a:t>70</a:t>
            </a:r>
            <a:r>
              <a:rPr b="0" lang="en-US" sz="2700" spc="-1" strike="noStrike">
                <a:solidFill>
                  <a:srgbClr val="000000"/>
                </a:solidFill>
                <a:latin typeface="Georgia"/>
              </a:rPr>
              <a:t>, 263-271.</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Hloušek, V., &amp; Kopeček, L. (2018). Leader as a focal point: New political entrepreneurs and candidate selection in the Czech republic. In </a:t>
            </a:r>
            <a:r>
              <a:rPr b="0" i="1" lang="en-US" sz="2700" spc="-1" strike="noStrike">
                <a:solidFill>
                  <a:srgbClr val="000000"/>
                </a:solidFill>
                <a:latin typeface="Georgia"/>
              </a:rPr>
              <a:t>The Selection of Politicians in Times of Crisis</a:t>
            </a:r>
            <a:r>
              <a:rPr b="0" lang="en-US" sz="2700" spc="-1" strike="noStrike">
                <a:solidFill>
                  <a:srgbClr val="000000"/>
                </a:solidFill>
                <a:latin typeface="Georgia"/>
              </a:rPr>
              <a:t> (pp. 66-80). Routledge.</a:t>
            </a:r>
            <a:endParaRPr b="0" lang="en-US" sz="2700" spc="-1" strike="noStrike">
              <a:latin typeface="Arial"/>
            </a:endParaRPr>
          </a:p>
          <a:p>
            <a:pPr>
              <a:lnSpc>
                <a:spcPct val="100000"/>
              </a:lnSpc>
              <a:spcBef>
                <a:spcPts val="400"/>
              </a:spcBef>
            </a:pPr>
            <a:endParaRPr b="0" lang="en-US" sz="2700" spc="-1" strike="noStrike">
              <a:latin typeface="Arial"/>
            </a:endParaRPr>
          </a:p>
        </p:txBody>
      </p:sp>
      <p:sp>
        <p:nvSpPr>
          <p:cNvPr id="126"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100" spc="-1" strike="noStrike">
                <a:solidFill>
                  <a:srgbClr val="464646"/>
                </a:solidFill>
                <a:latin typeface="Georgia"/>
              </a:rPr>
              <a:t>References </a:t>
            </a:r>
            <a:endParaRPr b="0" lang="en-US" sz="4100" spc="-1" strike="noStrike">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7" name="Picture 2" descr=""/>
          <p:cNvPicPr/>
          <p:nvPr/>
        </p:nvPicPr>
        <p:blipFill>
          <a:blip r:embed="rId1"/>
          <a:stretch/>
        </p:blipFill>
        <p:spPr>
          <a:xfrm>
            <a:off x="3276720" y="1981080"/>
            <a:ext cx="2828160" cy="282816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457200" y="1481400"/>
            <a:ext cx="8228880" cy="45252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400"/>
              </a:spcBef>
            </a:pPr>
            <a:r>
              <a:rPr b="0" lang="en-US" sz="2700" spc="-1" strike="noStrike">
                <a:solidFill>
                  <a:srgbClr val="000000"/>
                </a:solidFill>
                <a:latin typeface="Georgia"/>
              </a:rPr>
              <a:t>● </a:t>
            </a:r>
            <a:r>
              <a:rPr b="0" lang="en-US" sz="2700" spc="-1" strike="noStrike">
                <a:solidFill>
                  <a:srgbClr val="000000"/>
                </a:solidFill>
                <a:latin typeface="Georgia"/>
              </a:rPr>
              <a:t>A personal leadership training plan is one of the best tools to assist explain and direct ones aim of the career (Ross, 2014). </a:t>
            </a:r>
            <a:endParaRPr b="0" lang="en-US" sz="2700" spc="-1" strike="noStrike">
              <a:latin typeface="Arial"/>
            </a:endParaRPr>
          </a:p>
          <a:p>
            <a:pPr>
              <a:lnSpc>
                <a:spcPct val="100000"/>
              </a:lnSpc>
              <a:spcBef>
                <a:spcPts val="400"/>
              </a:spcBef>
            </a:pPr>
            <a:r>
              <a:rPr b="0" lang="en-US" sz="2700" spc="-1" strike="noStrike">
                <a:solidFill>
                  <a:srgbClr val="000000"/>
                </a:solidFill>
                <a:latin typeface="Georgia"/>
              </a:rPr>
              <a:t>● </a:t>
            </a:r>
            <a:r>
              <a:rPr b="0" lang="en-US" sz="2700" spc="-1" strike="noStrike">
                <a:solidFill>
                  <a:srgbClr val="000000"/>
                </a:solidFill>
                <a:latin typeface="Georgia"/>
              </a:rPr>
              <a:t>This can also help a person to achieve the following results like </a:t>
            </a:r>
            <a:endParaRPr b="0" lang="en-US" sz="2700" spc="-1" strike="noStrike">
              <a:latin typeface="Arial"/>
            </a:endParaRPr>
          </a:p>
          <a:p>
            <a:pPr marL="457200">
              <a:lnSpc>
                <a:spcPct val="100000"/>
              </a:lnSpc>
              <a:spcBef>
                <a:spcPts val="323"/>
              </a:spcBef>
            </a:pPr>
            <a:r>
              <a:rPr b="0" lang="en-US" sz="2300" spc="-1" strike="noStrike">
                <a:solidFill>
                  <a:srgbClr val="000000"/>
                </a:solidFill>
                <a:latin typeface="Georgia"/>
              </a:rPr>
              <a:t> </a:t>
            </a:r>
            <a:r>
              <a:rPr b="0" lang="en-US" sz="2300" spc="-1" strike="noStrike">
                <a:solidFill>
                  <a:srgbClr val="000000"/>
                </a:solidFill>
                <a:latin typeface="Georgia"/>
              </a:rPr>
              <a:t>》</a:t>
            </a:r>
            <a:r>
              <a:rPr b="0" lang="en-US" sz="2300" spc="-1" strike="noStrike">
                <a:solidFill>
                  <a:srgbClr val="000000"/>
                </a:solidFill>
                <a:latin typeface="Georgia"/>
              </a:rPr>
              <a:t>be prepared for reviving opportunities and challenges for career improvement.</a:t>
            </a:r>
            <a:endParaRPr b="0" lang="en-US" sz="2300" spc="-1" strike="noStrike">
              <a:latin typeface="Arial"/>
            </a:endParaRPr>
          </a:p>
          <a:p>
            <a:pPr marL="457200">
              <a:lnSpc>
                <a:spcPct val="100000"/>
              </a:lnSpc>
              <a:spcBef>
                <a:spcPts val="323"/>
              </a:spcBef>
            </a:pPr>
            <a:r>
              <a:rPr b="0" lang="en-US" sz="2300" spc="-1" strike="noStrike">
                <a:solidFill>
                  <a:srgbClr val="000000"/>
                </a:solidFill>
                <a:latin typeface="Georgia"/>
              </a:rPr>
              <a:t> </a:t>
            </a:r>
            <a:r>
              <a:rPr b="0" lang="en-US" sz="2300" spc="-1" strike="noStrike">
                <a:solidFill>
                  <a:srgbClr val="000000"/>
                </a:solidFill>
                <a:latin typeface="Georgia"/>
              </a:rPr>
              <a:t>》</a:t>
            </a:r>
            <a:r>
              <a:rPr b="0" lang="en-US" sz="2300" spc="-1" strike="noStrike">
                <a:solidFill>
                  <a:srgbClr val="000000"/>
                </a:solidFill>
                <a:latin typeface="Georgia"/>
              </a:rPr>
              <a:t>anchorage executive education.</a:t>
            </a:r>
            <a:endParaRPr b="0" lang="en-US" sz="2300" spc="-1" strike="noStrike">
              <a:latin typeface="Arial"/>
            </a:endParaRPr>
          </a:p>
          <a:p>
            <a:pPr marL="457200">
              <a:lnSpc>
                <a:spcPct val="100000"/>
              </a:lnSpc>
              <a:spcBef>
                <a:spcPts val="323"/>
              </a:spcBef>
            </a:pPr>
            <a:r>
              <a:rPr b="0" lang="en-US" sz="2300" spc="-1" strike="noStrike">
                <a:solidFill>
                  <a:srgbClr val="000000"/>
                </a:solidFill>
                <a:latin typeface="Georgia"/>
              </a:rPr>
              <a:t> </a:t>
            </a:r>
            <a:r>
              <a:rPr b="0" lang="en-US" sz="2300" spc="-1" strike="noStrike">
                <a:solidFill>
                  <a:srgbClr val="000000"/>
                </a:solidFill>
                <a:latin typeface="Georgia"/>
              </a:rPr>
              <a:t>》</a:t>
            </a:r>
            <a:endParaRPr b="0" lang="en-US" sz="2300" spc="-1" strike="noStrike">
              <a:latin typeface="Arial"/>
            </a:endParaRPr>
          </a:p>
        </p:txBody>
      </p:sp>
      <p:sp>
        <p:nvSpPr>
          <p:cNvPr id="99"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Georgia"/>
              </a:rPr>
              <a:t>PERSONAL LEADERSHIP TRAINING PLAN</a:t>
            </a:r>
            <a:endParaRPr b="0" lang="en-US" sz="41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457200" y="1481400"/>
            <a:ext cx="8228880" cy="4525200"/>
          </a:xfrm>
          <a:prstGeom prst="rect">
            <a:avLst/>
          </a:prstGeom>
          <a:noFill/>
          <a:ln>
            <a:noFill/>
          </a:ln>
        </p:spPr>
        <p:style>
          <a:lnRef idx="0"/>
          <a:fillRef idx="0"/>
          <a:effectRef idx="0"/>
          <a:fontRef idx="minor"/>
        </p:style>
        <p:txBody>
          <a:bodyPr lIns="90000" rIns="90000" tIns="45000" bIns="45000"/>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Lucida Sans Unicode"/>
              </a:rPr>
              <a:t>Good Communication skills</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Lucida Sans Unicode"/>
              </a:rPr>
              <a:t>Effective knowledge about all activities</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Lucida Sans Unicode"/>
              </a:rPr>
              <a:t>Motivating the team</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Lucida Sans Unicode"/>
              </a:rPr>
              <a:t>Courage to handle all the activities</a:t>
            </a:r>
            <a:endParaRPr b="0" lang="en-US" sz="2700" spc="-1" strike="noStrike">
              <a:latin typeface="Arial"/>
            </a:endParaRPr>
          </a:p>
        </p:txBody>
      </p:sp>
      <p:sp>
        <p:nvSpPr>
          <p:cNvPr id="101"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Lucida Sans Unicode"/>
              </a:rPr>
              <a:t>Knowledge required to be a successful leader</a:t>
            </a:r>
            <a:endParaRPr b="0" lang="en-US" sz="41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457200" y="1481400"/>
            <a:ext cx="8228880" cy="4525200"/>
          </a:xfrm>
          <a:prstGeom prst="rect">
            <a:avLst/>
          </a:prstGeom>
          <a:noFill/>
          <a:ln>
            <a:noFill/>
          </a:ln>
        </p:spPr>
        <p:style>
          <a:lnRef idx="0"/>
          <a:fillRef idx="0"/>
          <a:effectRef idx="0"/>
          <a:fontRef idx="minor"/>
        </p:style>
        <p:txBody>
          <a:bodyPr lIns="90000" rIns="90000" tIns="45000" bIns="45000"/>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Analyze yourself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Recognize your leadership abilities</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Evaluate your strength and weakness (Mumford et al., 2017)</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Combine and compare to your own profile data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Enter the “ Process “</a:t>
            </a:r>
            <a:endParaRPr b="0" lang="en-US" sz="2700" spc="-1" strike="noStrike">
              <a:latin typeface="Arial"/>
            </a:endParaRPr>
          </a:p>
        </p:txBody>
      </p:sp>
      <p:sp>
        <p:nvSpPr>
          <p:cNvPr id="103"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100" spc="-1" strike="noStrike">
                <a:solidFill>
                  <a:srgbClr val="464646"/>
                </a:solidFill>
                <a:latin typeface="Georgia"/>
              </a:rPr>
              <a:t>What skills do I have ?</a:t>
            </a:r>
            <a:endParaRPr b="0" lang="en-US" sz="4100" spc="-1" strike="noStrike">
              <a:latin typeface="Arial"/>
            </a:endParaRPr>
          </a:p>
        </p:txBody>
      </p:sp>
      <p:pic>
        <p:nvPicPr>
          <p:cNvPr id="104" name="Picture 2" descr=""/>
          <p:cNvPicPr/>
          <p:nvPr/>
        </p:nvPicPr>
        <p:blipFill>
          <a:blip r:embed="rId1"/>
          <a:stretch/>
        </p:blipFill>
        <p:spPr>
          <a:xfrm>
            <a:off x="4419720" y="4060080"/>
            <a:ext cx="3771360" cy="2111400"/>
          </a:xfrm>
          <a:prstGeom prst="rect">
            <a:avLst/>
          </a:prstGeom>
          <a:ln>
            <a:noFill/>
          </a:ln>
          <a:effectLst>
            <a:outerShdw algn="tl" blurRad="292100" dir="2700000" dist="139700" rotWithShape="0">
              <a:srgbClr val="333333">
                <a:alpha val="65000"/>
              </a:srgbClr>
            </a:outerShdw>
          </a:effectLst>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57200" y="1481400"/>
            <a:ext cx="6705000" cy="452520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Discover the cause for the concern of the in individual or group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Devise a schedule and vision for comfort or success they can relate to and build up their own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Direct them to simple assignments which can be calculated to get them started (Goldenhar, Schwatka &amp; Johnson, 2019). </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Develop a new position the person can see themselves in , after completing the assignment.</a:t>
            </a:r>
            <a:endParaRPr b="0" lang="en-US" sz="2700" spc="-1" strike="noStrike">
              <a:latin typeface="Arial"/>
            </a:endParaRPr>
          </a:p>
        </p:txBody>
      </p:sp>
      <p:sp>
        <p:nvSpPr>
          <p:cNvPr id="106"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100" spc="-1" strike="noStrike">
                <a:solidFill>
                  <a:srgbClr val="464646"/>
                </a:solidFill>
                <a:latin typeface="Georgia"/>
              </a:rPr>
              <a:t>How do “ I” do that ?</a:t>
            </a:r>
            <a:endParaRPr b="0" lang="en-US" sz="4100" spc="-1" strike="noStrike">
              <a:latin typeface="Arial"/>
            </a:endParaRPr>
          </a:p>
        </p:txBody>
      </p:sp>
      <p:pic>
        <p:nvPicPr>
          <p:cNvPr id="107" name="Picture 3" descr=""/>
          <p:cNvPicPr/>
          <p:nvPr/>
        </p:nvPicPr>
        <p:blipFill>
          <a:blip r:embed="rId1"/>
          <a:stretch/>
        </p:blipFill>
        <p:spPr>
          <a:xfrm>
            <a:off x="7086600" y="3048120"/>
            <a:ext cx="1866240" cy="2447280"/>
          </a:xfrm>
          <a:prstGeom prst="rect">
            <a:avLst/>
          </a:prstGeom>
          <a:ln>
            <a:noFill/>
          </a:ln>
          <a:effectLst>
            <a:outerShdw algn="tl" blurRad="292100" dir="2700000" dist="139700" rotWithShape="0">
              <a:srgbClr val="333333">
                <a:alpha val="65000"/>
              </a:srgbClr>
            </a:outerShdw>
          </a:effectLst>
        </p:spPr>
      </p:pic>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57200" y="1600200"/>
            <a:ext cx="7162200" cy="434268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What is the cause for anxiety?</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300" spc="-1" strike="noStrike">
                <a:solidFill>
                  <a:srgbClr val="000000"/>
                </a:solidFill>
                <a:latin typeface="Georgia"/>
              </a:rPr>
              <a:t>Open ended enquiry to the individual or group</a:t>
            </a:r>
            <a:endParaRPr b="0" lang="en-US" sz="2300" spc="-1" strike="noStrike">
              <a:latin typeface="Arial"/>
            </a:endParaRPr>
          </a:p>
          <a:p>
            <a:pPr lvl="1" marL="621720" indent="-227880">
              <a:lnSpc>
                <a:spcPct val="100000"/>
              </a:lnSpc>
              <a:spcBef>
                <a:spcPts val="323"/>
              </a:spcBef>
              <a:buClr>
                <a:srgbClr val="2da2bf"/>
              </a:buClr>
              <a:buFont typeface="Wingdings" charset="2"/>
              <a:buChar char=""/>
            </a:pPr>
            <a:r>
              <a:rPr b="0" lang="en-US" sz="2300" spc="-1" strike="noStrike">
                <a:solidFill>
                  <a:srgbClr val="000000"/>
                </a:solidFill>
                <a:latin typeface="Georgia"/>
              </a:rPr>
              <a:t>Write them down where they can see them</a:t>
            </a:r>
            <a:endParaRPr b="0" lang="en-US" sz="2300" spc="-1" strike="noStrike">
              <a:latin typeface="Arial"/>
            </a:endParaRPr>
          </a:p>
          <a:p>
            <a:pPr lvl="1" marL="621720" indent="-227880">
              <a:lnSpc>
                <a:spcPct val="100000"/>
              </a:lnSpc>
              <a:spcBef>
                <a:spcPts val="323"/>
              </a:spcBef>
              <a:buClr>
                <a:srgbClr val="2da2bf"/>
              </a:buClr>
              <a:buFont typeface="Wingdings" charset="2"/>
              <a:buChar char=""/>
            </a:pPr>
            <a:r>
              <a:rPr b="0" lang="en-US" sz="2300" spc="-1" strike="noStrike">
                <a:solidFill>
                  <a:srgbClr val="000000"/>
                </a:solidFill>
                <a:latin typeface="Georgia"/>
              </a:rPr>
              <a:t>approve the list, then</a:t>
            </a:r>
            <a:endParaRPr b="0" lang="en-US" sz="2300" spc="-1" strike="noStrike">
              <a:latin typeface="Arial"/>
            </a:endParaRPr>
          </a:p>
          <a:p>
            <a:pPr lvl="1" marL="621720" indent="-227880">
              <a:lnSpc>
                <a:spcPct val="100000"/>
              </a:lnSpc>
              <a:spcBef>
                <a:spcPts val="323"/>
              </a:spcBef>
              <a:buClr>
                <a:srgbClr val="2da2bf"/>
              </a:buClr>
              <a:buFont typeface="Wingdings" charset="2"/>
              <a:buChar char=""/>
            </a:pPr>
            <a:r>
              <a:rPr b="0" lang="en-US" sz="2300" spc="-1" strike="noStrike">
                <a:solidFill>
                  <a:srgbClr val="000000"/>
                </a:solidFill>
                <a:latin typeface="Georgia"/>
              </a:rPr>
              <a:t>Prioritize</a:t>
            </a:r>
            <a:endParaRPr b="0" lang="en-US" sz="2300" spc="-1" strike="noStrike">
              <a:latin typeface="Arial"/>
            </a:endParaRPr>
          </a:p>
          <a:p>
            <a:pPr lvl="1" marL="621720" indent="-227880">
              <a:lnSpc>
                <a:spcPct val="100000"/>
              </a:lnSpc>
              <a:spcBef>
                <a:spcPts val="323"/>
              </a:spcBef>
              <a:buClr>
                <a:srgbClr val="2da2bf"/>
              </a:buClr>
              <a:buFont typeface="Wingdings" charset="2"/>
              <a:buChar char=""/>
            </a:pPr>
            <a:r>
              <a:rPr b="0" lang="en-US" sz="2300" spc="-1" strike="noStrike">
                <a:solidFill>
                  <a:srgbClr val="000000"/>
                </a:solidFill>
                <a:latin typeface="Georgia"/>
              </a:rPr>
              <a:t>Come to understanding</a:t>
            </a:r>
            <a:endParaRPr b="0" lang="en-US" sz="2300" spc="-1" strike="noStrike">
              <a:latin typeface="Arial"/>
            </a:endParaRPr>
          </a:p>
          <a:p>
            <a:pPr marL="457200">
              <a:lnSpc>
                <a:spcPct val="100000"/>
              </a:lnSpc>
              <a:spcBef>
                <a:spcPts val="323"/>
              </a:spcBef>
            </a:pPr>
            <a:r>
              <a:rPr b="1" lang="en-US" sz="2300" spc="-1" strike="noStrike">
                <a:solidFill>
                  <a:srgbClr val="000000"/>
                </a:solidFill>
                <a:latin typeface="Georgia"/>
              </a:rPr>
              <a:t>This process will assist to discover :</a:t>
            </a:r>
            <a:endParaRPr b="0" lang="en-US" sz="2300" spc="-1" strike="noStrike">
              <a:latin typeface="Arial"/>
            </a:endParaRPr>
          </a:p>
          <a:p>
            <a:pPr lvl="1" marL="621720" indent="-227880">
              <a:lnSpc>
                <a:spcPct val="100000"/>
              </a:lnSpc>
              <a:spcBef>
                <a:spcPts val="323"/>
              </a:spcBef>
              <a:buClr>
                <a:srgbClr val="2da2bf"/>
              </a:buClr>
              <a:buFont typeface="Arial"/>
              <a:buChar char="•"/>
            </a:pPr>
            <a:r>
              <a:rPr b="0" lang="en-US" sz="2300" spc="-1" strike="noStrike">
                <a:solidFill>
                  <a:srgbClr val="000000"/>
                </a:solidFill>
                <a:latin typeface="Georgia"/>
              </a:rPr>
              <a:t>Whether this is an individual or common problems</a:t>
            </a:r>
            <a:endParaRPr b="0" lang="en-US" sz="2300" spc="-1" strike="noStrike">
              <a:latin typeface="Arial"/>
            </a:endParaRPr>
          </a:p>
          <a:p>
            <a:pPr>
              <a:lnSpc>
                <a:spcPct val="100000"/>
              </a:lnSpc>
            </a:pPr>
            <a:endParaRPr b="0" lang="en-US" sz="2300" spc="-1" strike="noStrike">
              <a:latin typeface="Arial"/>
            </a:endParaRPr>
          </a:p>
          <a:p>
            <a:pPr marL="457200">
              <a:lnSpc>
                <a:spcPct val="100000"/>
              </a:lnSpc>
              <a:spcBef>
                <a:spcPts val="323"/>
              </a:spcBef>
            </a:pPr>
            <a:endParaRPr b="0" lang="en-US" sz="2300" spc="-1" strike="noStrike">
              <a:latin typeface="Arial"/>
            </a:endParaRPr>
          </a:p>
        </p:txBody>
      </p:sp>
      <p:sp>
        <p:nvSpPr>
          <p:cNvPr id="109"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100" spc="-1" strike="noStrike">
                <a:solidFill>
                  <a:srgbClr val="464646"/>
                </a:solidFill>
                <a:latin typeface="Georgia"/>
              </a:rPr>
              <a:t>START WITH DISCOVERY</a:t>
            </a:r>
            <a:endParaRPr b="0" lang="en-US" sz="4100" spc="-1" strike="noStrike">
              <a:latin typeface="Arial"/>
            </a:endParaRPr>
          </a:p>
        </p:txBody>
      </p:sp>
      <p:pic>
        <p:nvPicPr>
          <p:cNvPr id="110" name="Picture 2" descr=""/>
          <p:cNvPicPr/>
          <p:nvPr/>
        </p:nvPicPr>
        <p:blipFill>
          <a:blip r:embed="rId1"/>
          <a:stretch/>
        </p:blipFill>
        <p:spPr>
          <a:xfrm>
            <a:off x="6705720" y="2971800"/>
            <a:ext cx="2142360" cy="2142360"/>
          </a:xfrm>
          <a:prstGeom prst="rect">
            <a:avLst/>
          </a:prstGeom>
          <a:ln>
            <a:noFill/>
          </a:ln>
          <a:effectLst>
            <a:outerShdw algn="tl" blurRad="292100" dir="2700000" dist="139700" rotWithShape="0">
              <a:srgbClr val="333333">
                <a:alpha val="65000"/>
              </a:srgbClr>
            </a:outerShdw>
          </a:effectLst>
        </p:spPr>
      </p:pic>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457200" y="1481400"/>
            <a:ext cx="8228880" cy="331848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A leader should be aware of the individual or group’s concern and how much is value based or attitude based</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Differentiate how their passions are “inordinate” them rather than “controlling” their ability to get success, then connect that in their language</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Start developing a plan they agree on, working backwards from their aim with long term and short term measurable projects</a:t>
            </a:r>
            <a:endParaRPr b="0" lang="en-US" sz="2700" spc="-1" strike="noStrike">
              <a:latin typeface="Arial"/>
            </a:endParaRPr>
          </a:p>
        </p:txBody>
      </p:sp>
      <p:sp>
        <p:nvSpPr>
          <p:cNvPr id="112"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Georgia"/>
              </a:rPr>
              <a:t>DEVISE A PLAN THEY CONNECT TO</a:t>
            </a:r>
            <a:endParaRPr b="0" lang="en-US" sz="4100" spc="-1" strike="noStrike">
              <a:latin typeface="Arial"/>
            </a:endParaRPr>
          </a:p>
        </p:txBody>
      </p:sp>
      <p:pic>
        <p:nvPicPr>
          <p:cNvPr id="113" name="Picture 2" descr=""/>
          <p:cNvPicPr/>
          <p:nvPr/>
        </p:nvPicPr>
        <p:blipFill>
          <a:blip r:embed="rId1"/>
          <a:stretch/>
        </p:blipFill>
        <p:spPr>
          <a:xfrm>
            <a:off x="5257800" y="4495680"/>
            <a:ext cx="3656880" cy="2122920"/>
          </a:xfrm>
          <a:prstGeom prst="rect">
            <a:avLst/>
          </a:prstGeom>
          <a:ln>
            <a:noFill/>
          </a:ln>
          <a:effectLst>
            <a:outerShdw algn="tl" blurRad="292100" dir="2700000" dist="139700" rotWithShape="0">
              <a:srgbClr val="333333">
                <a:alpha val="65000"/>
              </a:srgbClr>
            </a:outerShdw>
          </a:effectLst>
        </p:spPr>
      </p:pic>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1481400"/>
            <a:ext cx="7619400" cy="408060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Leaders focal point on short, mid, and long range projects that are calculable and timely keeping in mind their behaviors comings (Hloušek &amp; Kopeček, 2018).</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To begin personal patterns in the:</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Physical</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Mental</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Spiritual</a:t>
            </a:r>
            <a:endParaRPr b="0" lang="en-US" sz="2700" spc="-1" strike="noStrike">
              <a:latin typeface="Arial"/>
            </a:endParaRPr>
          </a:p>
          <a:p>
            <a:pPr lvl="1" marL="621720" indent="-227880">
              <a:lnSpc>
                <a:spcPct val="100000"/>
              </a:lnSpc>
              <a:spcBef>
                <a:spcPts val="323"/>
              </a:spcBef>
              <a:buClr>
                <a:srgbClr val="2da2bf"/>
              </a:buClr>
              <a:buFont typeface="Arial"/>
              <a:buChar char="•"/>
            </a:pPr>
            <a:r>
              <a:rPr b="0" lang="en-US" sz="2700" spc="-1" strike="noStrike">
                <a:solidFill>
                  <a:srgbClr val="000000"/>
                </a:solidFill>
                <a:latin typeface="Georgia"/>
              </a:rPr>
              <a:t>Which establishes leadership through </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Students</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Teachers</a:t>
            </a:r>
            <a:endParaRPr b="0" lang="en-US" sz="2700" spc="-1" strike="noStrike">
              <a:latin typeface="Arial"/>
            </a:endParaRPr>
          </a:p>
          <a:p>
            <a:pPr lvl="1" marL="621720" indent="-227880">
              <a:lnSpc>
                <a:spcPct val="100000"/>
              </a:lnSpc>
              <a:spcBef>
                <a:spcPts val="323"/>
              </a:spcBef>
              <a:buClr>
                <a:srgbClr val="2da2bf"/>
              </a:buClr>
              <a:buFont typeface="Wingdings" charset="2"/>
              <a:buChar char=""/>
            </a:pPr>
            <a:r>
              <a:rPr b="0" lang="en-US" sz="2700" spc="-1" strike="noStrike">
                <a:solidFill>
                  <a:srgbClr val="000000"/>
                </a:solidFill>
                <a:latin typeface="Georgia"/>
              </a:rPr>
              <a:t>Peers</a:t>
            </a:r>
            <a:endParaRPr b="0" lang="en-US" sz="2700" spc="-1" strike="noStrike">
              <a:latin typeface="Arial"/>
            </a:endParaRPr>
          </a:p>
          <a:p>
            <a:pPr>
              <a:lnSpc>
                <a:spcPct val="100000"/>
              </a:lnSpc>
            </a:pPr>
            <a:endParaRPr b="0" lang="en-US" sz="2700" spc="-1" strike="noStrike">
              <a:latin typeface="Arial"/>
            </a:endParaRPr>
          </a:p>
          <a:p>
            <a:pPr>
              <a:lnSpc>
                <a:spcPct val="100000"/>
              </a:lnSpc>
            </a:pPr>
            <a:endParaRPr b="0" lang="en-US" sz="2700" spc="-1" strike="noStrike">
              <a:latin typeface="Arial"/>
            </a:endParaRPr>
          </a:p>
          <a:p>
            <a:pPr>
              <a:lnSpc>
                <a:spcPct val="100000"/>
              </a:lnSpc>
            </a:pPr>
            <a:endParaRPr b="0" lang="en-US" sz="2700" spc="-1" strike="noStrike">
              <a:latin typeface="Arial"/>
            </a:endParaRPr>
          </a:p>
        </p:txBody>
      </p:sp>
      <p:sp>
        <p:nvSpPr>
          <p:cNvPr id="115"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en-US" sz="4100" spc="-1" strike="noStrike">
                <a:solidFill>
                  <a:srgbClr val="464646"/>
                </a:solidFill>
                <a:latin typeface="Georgia"/>
              </a:rPr>
              <a:t>DIRECTING PROJECTS THAT MAKE SUCCESS </a:t>
            </a:r>
            <a:endParaRPr b="0" lang="en-US" sz="4100" spc="-1" strike="noStrike">
              <a:latin typeface="Arial"/>
            </a:endParaRPr>
          </a:p>
        </p:txBody>
      </p:sp>
      <p:pic>
        <p:nvPicPr>
          <p:cNvPr id="116" name="Picture 2" descr=""/>
          <p:cNvPicPr/>
          <p:nvPr/>
        </p:nvPicPr>
        <p:blipFill>
          <a:blip r:embed="rId1"/>
          <a:stretch/>
        </p:blipFill>
        <p:spPr>
          <a:xfrm>
            <a:off x="4925880" y="4724280"/>
            <a:ext cx="3912840" cy="1980360"/>
          </a:xfrm>
          <a:prstGeom prst="rect">
            <a:avLst/>
          </a:prstGeom>
          <a:ln>
            <a:noFill/>
          </a:ln>
          <a:effectLst>
            <a:outerShdw algn="tl" blurRad="292100" dir="2700000" dist="139700" rotWithShape="0">
              <a:srgbClr val="333333">
                <a:alpha val="65000"/>
              </a:srgbClr>
            </a:outerShdw>
          </a:effectLst>
        </p:spPr>
      </p:pic>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457200" y="1481400"/>
            <a:ext cx="8228880" cy="3013920"/>
          </a:xfrm>
          <a:prstGeom prst="rect">
            <a:avLst/>
          </a:prstGeom>
          <a:noFill/>
          <a:ln>
            <a:noFill/>
          </a:ln>
        </p:spPr>
        <p:style>
          <a:lnRef idx="0"/>
          <a:fillRef idx="0"/>
          <a:effectRef idx="0"/>
          <a:fontRef idx="minor"/>
        </p:style>
        <p:txBody>
          <a:bodyPr lIns="90000" rIns="90000" tIns="45000" bIns="45000">
            <a:normAutofit/>
          </a:bodyPr>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A person’s position is what an individual trusts their life to be</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Is the new position within the bounds of the individual or group’s values?</a:t>
            </a:r>
            <a:endParaRPr b="0" lang="en-US" sz="2700" spc="-1" strike="noStrike">
              <a:latin typeface="Arial"/>
            </a:endParaRPr>
          </a:p>
          <a:p>
            <a:pPr marL="365760" indent="-255240">
              <a:lnSpc>
                <a:spcPct val="100000"/>
              </a:lnSpc>
              <a:spcBef>
                <a:spcPts val="400"/>
              </a:spcBef>
              <a:buClr>
                <a:srgbClr val="2da2bf"/>
              </a:buClr>
              <a:buSzPct val="68000"/>
              <a:buFont typeface="Wingdings" charset="2"/>
              <a:buChar char=""/>
            </a:pPr>
            <a:r>
              <a:rPr b="0" lang="en-US" sz="2700" spc="-1" strike="noStrike">
                <a:solidFill>
                  <a:srgbClr val="000000"/>
                </a:solidFill>
                <a:latin typeface="Georgia"/>
              </a:rPr>
              <a:t>Repositioning needs: </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Opportunity identification</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Measured risk and moving out of a comfort zone</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Build new connections </a:t>
            </a:r>
            <a:endParaRPr b="0" lang="en-US" sz="2700" spc="-1" strike="noStrike">
              <a:latin typeface="Arial"/>
            </a:endParaRPr>
          </a:p>
          <a:p>
            <a:pPr marL="365760" indent="-255240">
              <a:lnSpc>
                <a:spcPct val="100000"/>
              </a:lnSpc>
              <a:spcBef>
                <a:spcPts val="400"/>
              </a:spcBef>
              <a:buClr>
                <a:srgbClr val="2da2bf"/>
              </a:buClr>
              <a:buSzPct val="68000"/>
              <a:buFont typeface="Wingdings 3" charset="2"/>
              <a:buChar char=""/>
            </a:pPr>
            <a:r>
              <a:rPr b="0" lang="en-US" sz="2700" spc="-1" strike="noStrike">
                <a:solidFill>
                  <a:srgbClr val="000000"/>
                </a:solidFill>
                <a:latin typeface="Georgia"/>
              </a:rPr>
              <a:t>Trust in self and what God can accomplish with you</a:t>
            </a:r>
            <a:endParaRPr b="0" lang="en-US" sz="2700" spc="-1" strike="noStrike">
              <a:latin typeface="Arial"/>
            </a:endParaRPr>
          </a:p>
        </p:txBody>
      </p:sp>
      <p:sp>
        <p:nvSpPr>
          <p:cNvPr id="118" name="CustomShape 2"/>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en-US" sz="4100" spc="-1" strike="noStrike">
                <a:solidFill>
                  <a:srgbClr val="464646"/>
                </a:solidFill>
                <a:latin typeface="Georgia"/>
              </a:rPr>
              <a:t>IMAGINE YOUR POSITION</a:t>
            </a:r>
            <a:endParaRPr b="0" lang="en-US" sz="4100" spc="-1" strike="noStrike">
              <a:latin typeface="Arial"/>
            </a:endParaRPr>
          </a:p>
        </p:txBody>
      </p:sp>
      <p:pic>
        <p:nvPicPr>
          <p:cNvPr id="119" name="Picture 2" descr=""/>
          <p:cNvPicPr/>
          <p:nvPr/>
        </p:nvPicPr>
        <p:blipFill>
          <a:blip r:embed="rId1"/>
          <a:stretch/>
        </p:blipFill>
        <p:spPr>
          <a:xfrm>
            <a:off x="5334120" y="4521240"/>
            <a:ext cx="3123360" cy="2079000"/>
          </a:xfrm>
          <a:prstGeom prst="rect">
            <a:avLst/>
          </a:prstGeom>
          <a:ln>
            <a:noFill/>
          </a:ln>
          <a:effectLst>
            <a:outerShdw algn="tl" blurRad="292100" dir="2700000" dist="139700" rotWithShape="0">
              <a:srgbClr val="333333">
                <a:alpha val="65000"/>
              </a:srgbClr>
            </a:outerShdw>
          </a:effectLst>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Concourse</Template>
  <TotalTime>702</TotalTime>
  <Application>LibreOffice/6.0.7.3$Linux_X86_64 LibreOffice_project/00m0$Build-3</Application>
  <Words>994</Words>
  <Paragraphs>80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2020-03-03T15:12:21Z</dcterms:created>
  <dc:creator/>
  <dc:description/>
  <dc:language>en-US</dc:language>
  <cp:lastModifiedBy/>
  <dcterms:modified xsi:type="dcterms:W3CDTF">2020-03-21T20:06:46Z</dcterms:modified>
  <cp:revision>20</cp:revision>
  <dc:subject/>
  <dc:title>PERSONAL LEADERSHIP TRAINING PLAN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4</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