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11.xml.rels" ContentType="application/vnd.openxmlformats-package.relationships+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2.jpeg" ContentType="image/jpeg"/>
  <Override PartName="/ppt/media/image1.jpeg" ContentType="image/jpe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sldImg"/>
          </p:nvPr>
        </p:nvSpPr>
        <p:spPr>
          <a:xfrm>
            <a:off x="533520" y="764280"/>
            <a:ext cx="6704640" cy="37713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105" name="PlaceHolder 2"/>
          <p:cNvSpPr>
            <a:spLocks noGrp="1"/>
          </p:cNvSpPr>
          <p:nvPr>
            <p:ph type="body"/>
          </p:nvPr>
        </p:nvSpPr>
        <p:spPr>
          <a:xfrm>
            <a:off x="777240" y="4777560"/>
            <a:ext cx="6217560" cy="452592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106" name="PlaceHolder 3"/>
          <p:cNvSpPr>
            <a:spLocks noGrp="1"/>
          </p:cNvSpPr>
          <p:nvPr>
            <p:ph type="hdr"/>
          </p:nvPr>
        </p:nvSpPr>
        <p:spPr>
          <a:xfrm>
            <a:off x="0" y="0"/>
            <a:ext cx="3372840" cy="502560"/>
          </a:xfrm>
          <a:prstGeom prst="rect">
            <a:avLst/>
          </a:prstGeom>
        </p:spPr>
        <p:txBody>
          <a:bodyPr lIns="0" rIns="0" tIns="0" bIns="0"/>
          <a:p>
            <a:r>
              <a:rPr b="0" lang="en-US" sz="1400" spc="-1" strike="noStrike">
                <a:latin typeface="Times New Roman"/>
              </a:rPr>
              <a:t> </a:t>
            </a:r>
            <a:endParaRPr b="0" lang="en-US" sz="1400" spc="-1" strike="noStrike">
              <a:latin typeface="Times New Roman"/>
            </a:endParaRPr>
          </a:p>
        </p:txBody>
      </p:sp>
      <p:sp>
        <p:nvSpPr>
          <p:cNvPr id="107" name="PlaceHolder 4"/>
          <p:cNvSpPr>
            <a:spLocks noGrp="1"/>
          </p:cNvSpPr>
          <p:nvPr>
            <p:ph type="dt"/>
          </p:nvPr>
        </p:nvSpPr>
        <p:spPr>
          <a:xfrm>
            <a:off x="4399200" y="0"/>
            <a:ext cx="3372840" cy="502560"/>
          </a:xfrm>
          <a:prstGeom prst="rect">
            <a:avLst/>
          </a:prstGeom>
        </p:spPr>
        <p:txBody>
          <a:bodyPr lIns="0" rIns="0" tIns="0" bIns="0"/>
          <a:p>
            <a:pPr algn="r"/>
            <a:r>
              <a:rPr b="0" lang="en-US" sz="1400" spc="-1" strike="noStrike">
                <a:latin typeface="Times New Roman"/>
              </a:rPr>
              <a:t> </a:t>
            </a:r>
            <a:endParaRPr b="0" lang="en-US" sz="1400" spc="-1" strike="noStrike">
              <a:latin typeface="Times New Roman"/>
            </a:endParaRPr>
          </a:p>
        </p:txBody>
      </p:sp>
      <p:sp>
        <p:nvSpPr>
          <p:cNvPr id="108" name="PlaceHolder 5"/>
          <p:cNvSpPr>
            <a:spLocks noGrp="1"/>
          </p:cNvSpPr>
          <p:nvPr>
            <p:ph type="ftr"/>
          </p:nvPr>
        </p:nvSpPr>
        <p:spPr>
          <a:xfrm>
            <a:off x="0" y="9555480"/>
            <a:ext cx="3372840" cy="502560"/>
          </a:xfrm>
          <a:prstGeom prst="rect">
            <a:avLst/>
          </a:prstGeom>
        </p:spPr>
        <p:txBody>
          <a:bodyPr lIns="0" rIns="0" tIns="0" bIns="0" anchor="b"/>
          <a:p>
            <a:r>
              <a:rPr b="0" lang="en-US" sz="1400" spc="-1" strike="noStrike">
                <a:latin typeface="Times New Roman"/>
              </a:rPr>
              <a:t> </a:t>
            </a:r>
            <a:endParaRPr b="0" lang="en-US" sz="1400" spc="-1" strike="noStrike">
              <a:latin typeface="Times New Roman"/>
            </a:endParaRPr>
          </a:p>
        </p:txBody>
      </p:sp>
      <p:sp>
        <p:nvSpPr>
          <p:cNvPr id="109" name="PlaceHolder 6"/>
          <p:cNvSpPr>
            <a:spLocks noGrp="1"/>
          </p:cNvSpPr>
          <p:nvPr>
            <p:ph type="sldNum"/>
          </p:nvPr>
        </p:nvSpPr>
        <p:spPr>
          <a:xfrm>
            <a:off x="4399200" y="9555480"/>
            <a:ext cx="3372840" cy="502560"/>
          </a:xfrm>
          <a:prstGeom prst="rect">
            <a:avLst/>
          </a:prstGeom>
        </p:spPr>
        <p:txBody>
          <a:bodyPr lIns="0" rIns="0" tIns="0" bIns="0" anchor="b"/>
          <a:p>
            <a:pPr algn="r"/>
            <a:fld id="{7006B24B-03EB-4709-9C90-4D503C67B432}"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sldImg"/>
          </p:nvPr>
        </p:nvSpPr>
        <p:spPr>
          <a:xfrm>
            <a:off x="1143000" y="685800"/>
            <a:ext cx="4570920" cy="3427920"/>
          </a:xfrm>
          <a:prstGeom prst="rect">
            <a:avLst/>
          </a:prstGeom>
        </p:spPr>
      </p:sp>
      <p:sp>
        <p:nvSpPr>
          <p:cNvPr id="177" name="PlaceHolder 2"/>
          <p:cNvSpPr>
            <a:spLocks noGrp="1"/>
          </p:cNvSpPr>
          <p:nvPr>
            <p:ph type="body"/>
          </p:nvPr>
        </p:nvSpPr>
        <p:spPr>
          <a:xfrm>
            <a:off x="685800" y="4343400"/>
            <a:ext cx="5485320" cy="4113720"/>
          </a:xfrm>
          <a:prstGeom prst="rect">
            <a:avLst/>
          </a:prstGeom>
        </p:spPr>
        <p:txBody>
          <a:bodyPr lIns="0" rIns="0" tIns="0" bIns="0"/>
          <a:p>
            <a:pPr marL="216000" indent="-215280">
              <a:lnSpc>
                <a:spcPct val="100000"/>
              </a:lnSpc>
            </a:pPr>
            <a:r>
              <a:rPr b="0" lang="en-US" sz="2000" spc="-1" strike="noStrike">
                <a:latin typeface="Arial"/>
              </a:rPr>
              <a:t>Only common thing I s that both types of leadership styles influence and inspire others.</a:t>
            </a:r>
            <a:endParaRPr b="0" lang="en-US" sz="2000" spc="-1" strike="noStrike">
              <a:latin typeface="Arial"/>
            </a:endParaRPr>
          </a:p>
        </p:txBody>
      </p:sp>
      <p:sp>
        <p:nvSpPr>
          <p:cNvPr id="178"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868996FD-C986-404F-8E66-093AB466B89E}"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sldImg"/>
          </p:nvPr>
        </p:nvSpPr>
        <p:spPr>
          <a:xfrm>
            <a:off x="1143000" y="685800"/>
            <a:ext cx="4570920" cy="3427920"/>
          </a:xfrm>
          <a:prstGeom prst="rect">
            <a:avLst/>
          </a:prstGeom>
        </p:spPr>
      </p:sp>
      <p:sp>
        <p:nvSpPr>
          <p:cNvPr id="153" name="PlaceHolder 2"/>
          <p:cNvSpPr>
            <a:spLocks noGrp="1"/>
          </p:cNvSpPr>
          <p:nvPr>
            <p:ph type="body"/>
          </p:nvPr>
        </p:nvSpPr>
        <p:spPr>
          <a:xfrm>
            <a:off x="685800" y="4343400"/>
            <a:ext cx="5485320" cy="4113720"/>
          </a:xfrm>
          <a:prstGeom prst="rect">
            <a:avLst/>
          </a:prstGeom>
        </p:spPr>
        <p:txBody>
          <a:bodyPr lIns="0" rIns="0" tIns="0" bIns="0"/>
          <a:p>
            <a:pPr marL="216000" indent="-215640">
              <a:lnSpc>
                <a:spcPct val="100000"/>
              </a:lnSpc>
            </a:pPr>
            <a:r>
              <a:rPr b="0" lang="en-US" sz="1200" spc="-1" strike="noStrike">
                <a:solidFill>
                  <a:srgbClr val="000000"/>
                </a:solidFill>
                <a:latin typeface="+mn-lt"/>
                <a:ea typeface="+mn-ea"/>
              </a:rPr>
              <a:t>Democratic leaders encourage and seek other’s input.  They understand their teams weaknesses and strengths and delegate task accordingly.  Democratic leaders are generally influential and have trusted followers that respect and admire them.  Democratic leaders are also approachable and so team members often seek their help or guidance with issues</a:t>
            </a:r>
            <a:endParaRPr b="0" lang="en-US" sz="1200" spc="-1" strike="noStrike">
              <a:latin typeface="Arial"/>
            </a:endParaRPr>
          </a:p>
          <a:p>
            <a:pPr marL="216000" indent="-215640">
              <a:lnSpc>
                <a:spcPct val="100000"/>
              </a:lnSpc>
            </a:pPr>
            <a:endParaRPr b="0" lang="en-US" sz="1200" spc="-1" strike="noStrike">
              <a:latin typeface="Arial"/>
            </a:endParaRPr>
          </a:p>
        </p:txBody>
      </p:sp>
      <p:sp>
        <p:nvSpPr>
          <p:cNvPr id="154"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A0E877A4-0897-4F16-8FBC-82DDCF0A76C5}" type="slidenum">
              <a:rPr b="0" lang="en-US" sz="1200" spc="-1" strike="noStrike">
                <a:solidFill>
                  <a:srgbClr val="000000"/>
                </a:solidFill>
                <a:latin typeface="+mn-lt"/>
                <a:ea typeface="+mn-ea"/>
              </a:rPr>
              <a:t>1</a:t>
            </a:fld>
            <a:endParaRPr b="0" lang="en-US"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Img"/>
          </p:nvPr>
        </p:nvSpPr>
        <p:spPr>
          <a:xfrm>
            <a:off x="1143000" y="685800"/>
            <a:ext cx="4570920" cy="3427920"/>
          </a:xfrm>
          <a:prstGeom prst="rect">
            <a:avLst/>
          </a:prstGeom>
        </p:spPr>
      </p:sp>
      <p:sp>
        <p:nvSpPr>
          <p:cNvPr id="156" name="PlaceHolder 2"/>
          <p:cNvSpPr>
            <a:spLocks noGrp="1"/>
          </p:cNvSpPr>
          <p:nvPr>
            <p:ph type="body"/>
          </p:nvPr>
        </p:nvSpPr>
        <p:spPr>
          <a:xfrm>
            <a:off x="685800" y="4343400"/>
            <a:ext cx="5485320" cy="4113720"/>
          </a:xfrm>
          <a:prstGeom prst="rect">
            <a:avLst/>
          </a:prstGeom>
        </p:spPr>
        <p:txBody>
          <a:bodyPr lIns="0" rIns="0" tIns="0" bIns="0"/>
          <a:p>
            <a:pPr marL="216000" indent="-215280">
              <a:lnSpc>
                <a:spcPct val="100000"/>
              </a:lnSpc>
            </a:pPr>
            <a:r>
              <a:rPr b="0" lang="en-US" sz="2000" spc="-1" strike="noStrike">
                <a:latin typeface="Arial"/>
              </a:rPr>
              <a:t>Recently I had a job offer.  I weighed out the Pros and Cons but ultimately went to my close friends and family to help me also.  Ultimately the decision was mine, however hearing their opinions definitely helped me. </a:t>
            </a:r>
            <a:endParaRPr b="0" lang="en-US" sz="2000" spc="-1" strike="noStrike">
              <a:latin typeface="Arial"/>
            </a:endParaRPr>
          </a:p>
          <a:p>
            <a:pPr marL="216000" indent="-215280">
              <a:lnSpc>
                <a:spcPct val="100000"/>
              </a:lnSpc>
            </a:pPr>
            <a:endParaRPr b="0" lang="en-US" sz="2000" spc="-1" strike="noStrike">
              <a:latin typeface="Arial"/>
            </a:endParaRPr>
          </a:p>
          <a:p>
            <a:pPr marL="216000" indent="-215280">
              <a:lnSpc>
                <a:spcPct val="100000"/>
              </a:lnSpc>
            </a:pPr>
            <a:r>
              <a:rPr b="0" lang="en-US" sz="2000" spc="-1" strike="noStrike">
                <a:latin typeface="Arial"/>
              </a:rPr>
              <a:t>Active participation is another key attribute to the democratic style.  Leaders seek out and actively participate when weighing out options and considering a decision.  This is very true for me.  I often seek out my coworkers when reviewing our data to ensure I have taken everything they would into consideration.    </a:t>
            </a:r>
            <a:endParaRPr b="0" lang="en-US" sz="2000" spc="-1" strike="noStrike">
              <a:latin typeface="Arial"/>
            </a:endParaRPr>
          </a:p>
          <a:p>
            <a:pPr marL="216000" indent="-215280">
              <a:lnSpc>
                <a:spcPct val="100000"/>
              </a:lnSpc>
            </a:pPr>
            <a:endParaRPr b="0" lang="en-US" sz="2000" spc="-1" strike="noStrike">
              <a:latin typeface="Arial"/>
            </a:endParaRPr>
          </a:p>
          <a:p>
            <a:pPr marL="216000" indent="-215280">
              <a:lnSpc>
                <a:spcPct val="100000"/>
              </a:lnSpc>
            </a:pPr>
            <a:endParaRPr b="0" lang="en-US" sz="2000" spc="-1" strike="noStrike">
              <a:latin typeface="Arial"/>
            </a:endParaRPr>
          </a:p>
        </p:txBody>
      </p:sp>
      <p:sp>
        <p:nvSpPr>
          <p:cNvPr id="157"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9E41C38F-DA35-43FE-8208-0F656B55CF57}" type="slidenum">
              <a:rPr b="0" lang="en-US" sz="1200" spc="-1" strike="noStrike">
                <a:solidFill>
                  <a:srgbClr val="000000"/>
                </a:solidFill>
                <a:latin typeface="+mn-lt"/>
                <a:ea typeface="+mn-ea"/>
              </a:rPr>
              <a:t>1</a:t>
            </a:fld>
            <a:endParaRPr b="0" lang="en-US"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sldImg"/>
          </p:nvPr>
        </p:nvSpPr>
        <p:spPr>
          <a:xfrm>
            <a:off x="1143000" y="685800"/>
            <a:ext cx="4570920" cy="3427920"/>
          </a:xfrm>
          <a:prstGeom prst="rect">
            <a:avLst/>
          </a:prstGeom>
        </p:spPr>
      </p:sp>
      <p:sp>
        <p:nvSpPr>
          <p:cNvPr id="159" name="PlaceHolder 2"/>
          <p:cNvSpPr>
            <a:spLocks noGrp="1"/>
          </p:cNvSpPr>
          <p:nvPr>
            <p:ph type="body"/>
          </p:nvPr>
        </p:nvSpPr>
        <p:spPr>
          <a:xfrm>
            <a:off x="685800" y="4343400"/>
            <a:ext cx="5485320" cy="4113720"/>
          </a:xfrm>
          <a:prstGeom prst="rect">
            <a:avLst/>
          </a:prstGeom>
        </p:spPr>
        <p:txBody>
          <a:bodyPr lIns="0" rIns="0" tIns="0" bIns="0"/>
          <a:p>
            <a:endParaRPr b="0" lang="en-US" sz="2000" spc="-1" strike="noStrike">
              <a:latin typeface="Arial"/>
            </a:endParaRPr>
          </a:p>
        </p:txBody>
      </p:sp>
      <p:sp>
        <p:nvSpPr>
          <p:cNvPr id="160"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2D6C453B-5199-48FA-BACF-6A82EBC0AF56}" type="slidenum">
              <a:rPr b="0" lang="en-US" sz="1200" spc="-1" strike="noStrike">
                <a:solidFill>
                  <a:srgbClr val="000000"/>
                </a:solidFill>
                <a:latin typeface="+mn-lt"/>
                <a:ea typeface="+mn-ea"/>
              </a:rPr>
              <a:t>1</a:t>
            </a:fld>
            <a:endParaRPr b="0" lang="en-US"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sldImg"/>
          </p:nvPr>
        </p:nvSpPr>
        <p:spPr>
          <a:xfrm>
            <a:off x="1143000" y="685800"/>
            <a:ext cx="4570920" cy="3427920"/>
          </a:xfrm>
          <a:prstGeom prst="rect">
            <a:avLst/>
          </a:prstGeom>
        </p:spPr>
      </p:sp>
      <p:sp>
        <p:nvSpPr>
          <p:cNvPr id="162" name="PlaceHolder 2"/>
          <p:cNvSpPr>
            <a:spLocks noGrp="1"/>
          </p:cNvSpPr>
          <p:nvPr>
            <p:ph type="body"/>
          </p:nvPr>
        </p:nvSpPr>
        <p:spPr>
          <a:xfrm>
            <a:off x="685800" y="4343400"/>
            <a:ext cx="5485320" cy="4113720"/>
          </a:xfrm>
          <a:prstGeom prst="rect">
            <a:avLst/>
          </a:prstGeom>
        </p:spPr>
        <p:txBody>
          <a:bodyPr lIns="0" rIns="0" tIns="0" bIns="0"/>
          <a:p>
            <a:pPr marL="216000" indent="-215280">
              <a:lnSpc>
                <a:spcPct val="100000"/>
              </a:lnSpc>
            </a:pPr>
            <a:r>
              <a:rPr b="0" lang="en-US" sz="2000" spc="-1" strike="noStrike">
                <a:latin typeface="Arial"/>
              </a:rPr>
              <a:t>Each style of leadership has some drawbacks,  Here are a few to consider of charismatic leaders.  Charismatic leaders tend to win over their subordinates through the motivational leadership.  While this can be inspiring to employees it can also cause a great deal of reliance on the leader.  Charisma on its own is not enough to make a quality leader for a company.  The leader must have the knowledge to actually run the company or employees will eventually see through their charisma and their desire to fill their own success.  Sometimes charismatic leaders get so caught up in their own success and control that they miss seeing dangers that affect the companies future.  Their over confidence in themselves causes them to not share their knowledge and plans , which causes a lack of future successors should they find another opportunity. </a:t>
            </a:r>
            <a:endParaRPr b="0" lang="en-US" sz="2000" spc="-1" strike="noStrike">
              <a:latin typeface="Arial"/>
            </a:endParaRPr>
          </a:p>
          <a:p>
            <a:pPr marL="216000" indent="-215280">
              <a:lnSpc>
                <a:spcPct val="100000"/>
              </a:lnSpc>
            </a:pPr>
            <a:endParaRPr b="0" lang="en-US" sz="2000" spc="-1" strike="noStrike">
              <a:latin typeface="Arial"/>
            </a:endParaRPr>
          </a:p>
        </p:txBody>
      </p:sp>
      <p:sp>
        <p:nvSpPr>
          <p:cNvPr id="163"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D71F6D16-C523-47C6-AFF5-BBC05157B539}" type="slidenum">
              <a:rPr b="0" lang="en-US" sz="1200" spc="-1" strike="noStrike">
                <a:solidFill>
                  <a:srgbClr val="000000"/>
                </a:solidFill>
                <a:latin typeface="+mn-lt"/>
                <a:ea typeface="+mn-ea"/>
              </a:rPr>
              <a:t>1</a:t>
            </a:fld>
            <a:endParaRPr b="0" lang="en-US"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sldImg"/>
          </p:nvPr>
        </p:nvSpPr>
        <p:spPr>
          <a:xfrm>
            <a:off x="1143000" y="685800"/>
            <a:ext cx="4570920" cy="3427920"/>
          </a:xfrm>
          <a:prstGeom prst="rect">
            <a:avLst/>
          </a:prstGeom>
        </p:spPr>
      </p:sp>
      <p:sp>
        <p:nvSpPr>
          <p:cNvPr id="165" name="PlaceHolder 2"/>
          <p:cNvSpPr>
            <a:spLocks noGrp="1"/>
          </p:cNvSpPr>
          <p:nvPr>
            <p:ph type="body"/>
          </p:nvPr>
        </p:nvSpPr>
        <p:spPr>
          <a:xfrm>
            <a:off x="685800" y="4343400"/>
            <a:ext cx="5485320" cy="4113720"/>
          </a:xfrm>
          <a:prstGeom prst="rect">
            <a:avLst/>
          </a:prstGeom>
        </p:spPr>
        <p:txBody>
          <a:bodyPr lIns="0" rIns="0" tIns="0" bIns="0"/>
          <a:p>
            <a:pPr marL="216000" indent="-215640">
              <a:lnSpc>
                <a:spcPct val="100000"/>
              </a:lnSpc>
            </a:pPr>
            <a:r>
              <a:rPr b="0" lang="en-US" sz="1200" spc="-1" strike="noStrike">
                <a:solidFill>
                  <a:srgbClr val="000000"/>
                </a:solidFill>
                <a:latin typeface="+mn-lt"/>
                <a:ea typeface="+mn-ea"/>
              </a:rPr>
              <a:t>Obama possessed a congenial, confident and assertive personality. During his term he displayed four main traits that were power, practicality, ideological firmness and self-correction.He was ambitious, outgoing and dominant by all means which enabled him to propagate a firm vision, connect to people and inspire followers.</a:t>
            </a:r>
            <a:endParaRPr b="0" lang="en-US" sz="1200" spc="-1" strike="noStrike">
              <a:latin typeface="Arial"/>
            </a:endParaRPr>
          </a:p>
          <a:p>
            <a:pPr marL="216000" indent="-215640">
              <a:lnSpc>
                <a:spcPct val="100000"/>
              </a:lnSpc>
            </a:pPr>
            <a:endParaRPr b="0" lang="en-US" sz="1200" spc="-1" strike="noStrike">
              <a:latin typeface="Arial"/>
            </a:endParaRPr>
          </a:p>
        </p:txBody>
      </p:sp>
      <p:sp>
        <p:nvSpPr>
          <p:cNvPr id="166"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1C7EBFCC-4782-4DB4-AD05-979C5DFE7ACC}" type="slidenum">
              <a:rPr b="0" lang="en-US" sz="1200" spc="-1" strike="noStrike">
                <a:solidFill>
                  <a:srgbClr val="000000"/>
                </a:solidFill>
                <a:latin typeface="+mn-lt"/>
                <a:ea typeface="+mn-ea"/>
              </a:rPr>
              <a:t>1</a:t>
            </a:fld>
            <a:endParaRPr b="0" lang="en-US"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sldImg"/>
          </p:nvPr>
        </p:nvSpPr>
        <p:spPr>
          <a:xfrm>
            <a:off x="1143000" y="685800"/>
            <a:ext cx="4570920" cy="3427920"/>
          </a:xfrm>
          <a:prstGeom prst="rect">
            <a:avLst/>
          </a:prstGeom>
        </p:spPr>
      </p:sp>
      <p:sp>
        <p:nvSpPr>
          <p:cNvPr id="168" name="PlaceHolder 2"/>
          <p:cNvSpPr>
            <a:spLocks noGrp="1"/>
          </p:cNvSpPr>
          <p:nvPr>
            <p:ph type="body"/>
          </p:nvPr>
        </p:nvSpPr>
        <p:spPr>
          <a:xfrm>
            <a:off x="685800" y="4343400"/>
            <a:ext cx="5485320" cy="4113720"/>
          </a:xfrm>
          <a:prstGeom prst="rect">
            <a:avLst/>
          </a:prstGeom>
        </p:spPr>
        <p:txBody>
          <a:bodyPr lIns="0" rIns="0" tIns="0" bIns="0"/>
          <a:p>
            <a:pPr marL="216000" indent="-215280">
              <a:lnSpc>
                <a:spcPct val="100000"/>
              </a:lnSpc>
            </a:pPr>
            <a:r>
              <a:rPr b="0" lang="en-US" sz="2000" spc="-1" strike="noStrike">
                <a:latin typeface="Arial"/>
              </a:rPr>
              <a:t>Since transformation leaders are fantastic motivators they can easily persuade employees into achieving their goals, which can be self-serving and negative putting employees at risk.   These leaders can make quick decisions out of emotion that do not have the best interest of employees at heart.   Employee burnout can occur when trying to attain some of these goals if they are too aggressive.   With transformational leaders there's an assumption that their employees are in agreeance with their ideas and become motivated to achieve them.  This becomes an issue when a change needs to be implemented</a:t>
            </a:r>
            <a:endParaRPr b="0" lang="en-US" sz="2000" spc="-1" strike="noStrike">
              <a:latin typeface="Arial"/>
            </a:endParaRPr>
          </a:p>
        </p:txBody>
      </p:sp>
      <p:sp>
        <p:nvSpPr>
          <p:cNvPr id="169"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996ECC10-9026-4693-97DB-F91D98E57E65}" type="slidenum">
              <a:rPr b="0" lang="en-US" sz="1200" spc="-1" strike="noStrike">
                <a:solidFill>
                  <a:srgbClr val="000000"/>
                </a:solidFill>
                <a:latin typeface="+mn-lt"/>
                <a:ea typeface="+mn-ea"/>
              </a:rPr>
              <a:t>1</a:t>
            </a:fld>
            <a:endParaRPr b="0" lang="en-US" sz="12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sldImg"/>
          </p:nvPr>
        </p:nvSpPr>
        <p:spPr>
          <a:xfrm>
            <a:off x="1143000" y="685800"/>
            <a:ext cx="4570920" cy="3427920"/>
          </a:xfrm>
          <a:prstGeom prst="rect">
            <a:avLst/>
          </a:prstGeom>
        </p:spPr>
      </p:sp>
      <p:sp>
        <p:nvSpPr>
          <p:cNvPr id="171" name="PlaceHolder 2"/>
          <p:cNvSpPr>
            <a:spLocks noGrp="1"/>
          </p:cNvSpPr>
          <p:nvPr>
            <p:ph type="body"/>
          </p:nvPr>
        </p:nvSpPr>
        <p:spPr>
          <a:xfrm>
            <a:off x="685800" y="4343400"/>
            <a:ext cx="5485320" cy="4113720"/>
          </a:xfrm>
          <a:prstGeom prst="rect">
            <a:avLst/>
          </a:prstGeom>
        </p:spPr>
        <p:txBody>
          <a:bodyPr lIns="0" rIns="0" tIns="0" bIns="0"/>
          <a:p>
            <a:pPr marL="216000" indent="-215640">
              <a:lnSpc>
                <a:spcPct val="100000"/>
              </a:lnSpc>
            </a:pPr>
            <a:r>
              <a:rPr b="0" lang="en-US" sz="1200" spc="-1" strike="noStrike">
                <a:solidFill>
                  <a:srgbClr val="000000"/>
                </a:solidFill>
                <a:latin typeface="+mn-lt"/>
                <a:ea typeface="+mn-ea"/>
              </a:rPr>
              <a:t>Steve Jobs started Apple in a garage, transformed it into trillion Dollar Company and inspired billions through his passion for creativity and innovation. From being bankrupt to returning as a CEO of a trillion dollar company was enough for inspiring and motivating others. He transformed seven different industries such as digital publishing, phones, music, tablet computing, retail stores, animated movies and personal computing. </a:t>
            </a:r>
            <a:endParaRPr b="0" lang="en-US" sz="1200" spc="-1" strike="noStrike">
              <a:latin typeface="Arial"/>
            </a:endParaRPr>
          </a:p>
          <a:p>
            <a:pPr marL="216000" indent="-215640">
              <a:lnSpc>
                <a:spcPct val="100000"/>
              </a:lnSpc>
            </a:pPr>
            <a:endParaRPr b="0" lang="en-US" sz="1200" spc="-1" strike="noStrike">
              <a:latin typeface="Arial"/>
            </a:endParaRPr>
          </a:p>
        </p:txBody>
      </p:sp>
      <p:sp>
        <p:nvSpPr>
          <p:cNvPr id="172"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116298D4-1385-4F5A-A181-3B770A6E16F2}" type="slidenum">
              <a:rPr b="0" lang="en-US" sz="1200" spc="-1" strike="noStrike">
                <a:solidFill>
                  <a:srgbClr val="000000"/>
                </a:solidFill>
                <a:latin typeface="+mn-lt"/>
                <a:ea typeface="+mn-ea"/>
              </a:rPr>
              <a:t>1</a:t>
            </a:fld>
            <a:endParaRPr b="0" lang="en-US" sz="12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sldImg"/>
          </p:nvPr>
        </p:nvSpPr>
        <p:spPr>
          <a:xfrm>
            <a:off x="1143000" y="685800"/>
            <a:ext cx="4570920" cy="3427920"/>
          </a:xfrm>
          <a:prstGeom prst="rect">
            <a:avLst/>
          </a:prstGeom>
        </p:spPr>
      </p:sp>
      <p:sp>
        <p:nvSpPr>
          <p:cNvPr id="174" name="PlaceHolder 2"/>
          <p:cNvSpPr>
            <a:spLocks noGrp="1"/>
          </p:cNvSpPr>
          <p:nvPr>
            <p:ph type="body"/>
          </p:nvPr>
        </p:nvSpPr>
        <p:spPr>
          <a:xfrm>
            <a:off x="685800" y="4343400"/>
            <a:ext cx="5485320" cy="4113720"/>
          </a:xfrm>
          <a:prstGeom prst="rect">
            <a:avLst/>
          </a:prstGeom>
        </p:spPr>
        <p:txBody>
          <a:bodyPr lIns="0" rIns="0" tIns="0" bIns="0"/>
          <a:p>
            <a:endParaRPr b="0" lang="en-US" sz="2000" spc="-1" strike="noStrike">
              <a:latin typeface="Arial"/>
            </a:endParaRPr>
          </a:p>
        </p:txBody>
      </p:sp>
      <p:sp>
        <p:nvSpPr>
          <p:cNvPr id="175"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0EDBF4DF-117E-4F63-8DBB-E70531E8211E}"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4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4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4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5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5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5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5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5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69"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6"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8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5"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8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8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9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9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9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9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9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9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9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9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0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0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0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0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3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2"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3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3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4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4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4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4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8762760" y="0"/>
            <a:ext cx="360" cy="6858000"/>
          </a:xfrm>
          <a:prstGeom prst="line">
            <a:avLst/>
          </a:prstGeom>
          <a:ln w="38160">
            <a:solidFill>
              <a:schemeClr val="accent1">
                <a:tint val="60000"/>
                <a:alpha val="93000"/>
              </a:schemeClr>
            </a:solidFill>
            <a:round/>
          </a:ln>
        </p:spPr>
        <p:style>
          <a:lnRef idx="0"/>
          <a:fillRef idx="0"/>
          <a:effectRef idx="0"/>
          <a:fontRef idx="minor"/>
        </p:style>
      </p:sp>
      <p:sp>
        <p:nvSpPr>
          <p:cNvPr id="1" name="Line 2"/>
          <p:cNvSpPr/>
          <p:nvPr/>
        </p:nvSpPr>
        <p:spPr>
          <a:xfrm>
            <a:off x="75960" y="0"/>
            <a:ext cx="360" cy="6858000"/>
          </a:xfrm>
          <a:prstGeom prst="line">
            <a:avLst/>
          </a:prstGeom>
          <a:ln w="57240">
            <a:solidFill>
              <a:schemeClr val="accent1">
                <a:tint val="60000"/>
              </a:schemeClr>
            </a:solidFill>
            <a:round/>
          </a:ln>
        </p:spPr>
        <p:style>
          <a:lnRef idx="0"/>
          <a:fillRef idx="0"/>
          <a:effectRef idx="0"/>
          <a:fontRef idx="minor"/>
        </p:style>
      </p:sp>
      <p:sp>
        <p:nvSpPr>
          <p:cNvPr id="2" name="Line 3"/>
          <p:cNvSpPr/>
          <p:nvPr/>
        </p:nvSpPr>
        <p:spPr>
          <a:xfrm>
            <a:off x="8991360" y="0"/>
            <a:ext cx="360" cy="6858000"/>
          </a:xfrm>
          <a:prstGeom prst="line">
            <a:avLst/>
          </a:prstGeom>
          <a:ln w="19080">
            <a:solidFill>
              <a:schemeClr val="accent1"/>
            </a:solidFill>
            <a:round/>
          </a:ln>
        </p:spPr>
        <p:style>
          <a:lnRef idx="0"/>
          <a:fillRef idx="0"/>
          <a:effectRef idx="0"/>
          <a:fontRef idx="minor"/>
        </p:style>
      </p:sp>
      <p:sp>
        <p:nvSpPr>
          <p:cNvPr id="3" name="CustomShape 4" hidden="1"/>
          <p:cNvSpPr/>
          <p:nvPr/>
        </p:nvSpPr>
        <p:spPr>
          <a:xfrm>
            <a:off x="8839080" y="0"/>
            <a:ext cx="303840" cy="6856920"/>
          </a:xfrm>
          <a:prstGeom prst="rect">
            <a:avLst/>
          </a:prstGeom>
          <a:solidFill>
            <a:schemeClr val="accent1">
              <a:tint val="60000"/>
              <a:alpha val="87000"/>
            </a:schemeClr>
          </a:solidFill>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Line 5"/>
          <p:cNvSpPr/>
          <p:nvPr/>
        </p:nvSpPr>
        <p:spPr>
          <a:xfrm>
            <a:off x="8915400" y="0"/>
            <a:ext cx="360" cy="6858000"/>
          </a:xfrm>
          <a:prstGeom prst="line">
            <a:avLst/>
          </a:prstGeom>
          <a:ln w="9360">
            <a:solidFill>
              <a:schemeClr val="accent1"/>
            </a:solidFill>
            <a:round/>
          </a:ln>
        </p:spPr>
        <p:style>
          <a:lnRef idx="0"/>
          <a:fillRef idx="0"/>
          <a:effectRef idx="0"/>
          <a:fontRef idx="minor"/>
        </p:style>
      </p:sp>
      <p:sp>
        <p:nvSpPr>
          <p:cNvPr id="5" name="CustomShape 6" hidden="1"/>
          <p:cNvSpPr/>
          <p:nvPr/>
        </p:nvSpPr>
        <p:spPr>
          <a:xfrm>
            <a:off x="8156520" y="5715000"/>
            <a:ext cx="547560" cy="547560"/>
          </a:xfrm>
          <a:prstGeom prst="ellipse">
            <a:avLst/>
          </a:prstGeom>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CustomShape 7"/>
          <p:cNvSpPr/>
          <p:nvPr/>
        </p:nvSpPr>
        <p:spPr>
          <a:xfrm>
            <a:off x="380880" y="0"/>
            <a:ext cx="608400" cy="6856920"/>
          </a:xfrm>
          <a:prstGeom prst="rect">
            <a:avLst/>
          </a:prstGeom>
          <a:solidFill>
            <a:schemeClr val="accent1">
              <a:tint val="60000"/>
              <a:alpha val="54000"/>
            </a:schemeClr>
          </a:solidFill>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7" name="CustomShape 8"/>
          <p:cNvSpPr/>
          <p:nvPr/>
        </p:nvSpPr>
        <p:spPr>
          <a:xfrm>
            <a:off x="276480" y="0"/>
            <a:ext cx="103680" cy="6856920"/>
          </a:xfrm>
          <a:prstGeom prst="rect">
            <a:avLst/>
          </a:prstGeom>
          <a:solidFill>
            <a:schemeClr val="accent1">
              <a:tint val="40000"/>
              <a:alpha val="36000"/>
            </a:schemeClr>
          </a:solidFill>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8" name="CustomShape 9"/>
          <p:cNvSpPr/>
          <p:nvPr/>
        </p:nvSpPr>
        <p:spPr>
          <a:xfrm>
            <a:off x="990720" y="0"/>
            <a:ext cx="180720" cy="6856920"/>
          </a:xfrm>
          <a:prstGeom prst="rect">
            <a:avLst/>
          </a:prstGeom>
          <a:solidFill>
            <a:schemeClr val="accent1">
              <a:tint val="40000"/>
              <a:alpha val="70000"/>
            </a:schemeClr>
          </a:solidFill>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9" name="CustomShape 10"/>
          <p:cNvSpPr/>
          <p:nvPr/>
        </p:nvSpPr>
        <p:spPr>
          <a:xfrm>
            <a:off x="1141200" y="0"/>
            <a:ext cx="229320" cy="6856920"/>
          </a:xfrm>
          <a:prstGeom prst="rect">
            <a:avLst/>
          </a:prstGeom>
          <a:solidFill>
            <a:schemeClr val="accent1">
              <a:tint val="20000"/>
              <a:alpha val="71000"/>
            </a:schemeClr>
          </a:solidFill>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Line 11"/>
          <p:cNvSpPr/>
          <p:nvPr/>
        </p:nvSpPr>
        <p:spPr>
          <a:xfrm>
            <a:off x="106200" y="0"/>
            <a:ext cx="360" cy="6858000"/>
          </a:xfrm>
          <a:prstGeom prst="line">
            <a:avLst/>
          </a:prstGeom>
          <a:ln w="57240">
            <a:solidFill>
              <a:schemeClr val="accent1">
                <a:tint val="60000"/>
                <a:alpha val="73000"/>
              </a:schemeClr>
            </a:solidFill>
            <a:round/>
          </a:ln>
        </p:spPr>
        <p:style>
          <a:lnRef idx="0"/>
          <a:fillRef idx="0"/>
          <a:effectRef idx="0"/>
          <a:fontRef idx="minor"/>
        </p:style>
      </p:sp>
      <p:sp>
        <p:nvSpPr>
          <p:cNvPr id="11" name="Line 12"/>
          <p:cNvSpPr/>
          <p:nvPr/>
        </p:nvSpPr>
        <p:spPr>
          <a:xfrm>
            <a:off x="914400" y="0"/>
            <a:ext cx="360" cy="6858000"/>
          </a:xfrm>
          <a:prstGeom prst="line">
            <a:avLst/>
          </a:prstGeom>
          <a:ln w="57240">
            <a:solidFill>
              <a:schemeClr val="accent1">
                <a:tint val="20000"/>
                <a:alpha val="83000"/>
              </a:schemeClr>
            </a:solidFill>
            <a:round/>
          </a:ln>
        </p:spPr>
        <p:style>
          <a:lnRef idx="0"/>
          <a:fillRef idx="0"/>
          <a:effectRef idx="0"/>
          <a:fontRef idx="minor"/>
        </p:style>
      </p:sp>
      <p:sp>
        <p:nvSpPr>
          <p:cNvPr id="12" name="Line 13"/>
          <p:cNvSpPr/>
          <p:nvPr/>
        </p:nvSpPr>
        <p:spPr>
          <a:xfrm>
            <a:off x="853920" y="0"/>
            <a:ext cx="360" cy="6858000"/>
          </a:xfrm>
          <a:prstGeom prst="line">
            <a:avLst/>
          </a:prstGeom>
          <a:ln w="57240">
            <a:solidFill>
              <a:schemeClr val="accent1">
                <a:tint val="60000"/>
              </a:schemeClr>
            </a:solidFill>
            <a:round/>
          </a:ln>
        </p:spPr>
        <p:style>
          <a:lnRef idx="0"/>
          <a:fillRef idx="0"/>
          <a:effectRef idx="0"/>
          <a:fontRef idx="minor"/>
        </p:style>
      </p:sp>
      <p:sp>
        <p:nvSpPr>
          <p:cNvPr id="13" name="Line 14"/>
          <p:cNvSpPr/>
          <p:nvPr/>
        </p:nvSpPr>
        <p:spPr>
          <a:xfrm>
            <a:off x="1726560" y="0"/>
            <a:ext cx="360" cy="6858000"/>
          </a:xfrm>
          <a:prstGeom prst="line">
            <a:avLst/>
          </a:prstGeom>
          <a:ln w="28440">
            <a:solidFill>
              <a:schemeClr val="accent1">
                <a:tint val="60000"/>
                <a:alpha val="82000"/>
              </a:schemeClr>
            </a:solidFill>
            <a:round/>
          </a:ln>
        </p:spPr>
        <p:style>
          <a:lnRef idx="0"/>
          <a:fillRef idx="0"/>
          <a:effectRef idx="0"/>
          <a:fontRef idx="minor"/>
        </p:style>
      </p:sp>
      <p:sp>
        <p:nvSpPr>
          <p:cNvPr id="14" name="Line 15"/>
          <p:cNvSpPr/>
          <p:nvPr/>
        </p:nvSpPr>
        <p:spPr>
          <a:xfrm>
            <a:off x="1066680" y="0"/>
            <a:ext cx="360" cy="6858000"/>
          </a:xfrm>
          <a:prstGeom prst="line">
            <a:avLst/>
          </a:prstGeom>
          <a:ln w="9360">
            <a:solidFill>
              <a:schemeClr val="accent1">
                <a:tint val="60000"/>
              </a:schemeClr>
            </a:solidFill>
            <a:round/>
          </a:ln>
        </p:spPr>
        <p:style>
          <a:lnRef idx="0"/>
          <a:fillRef idx="0"/>
          <a:effectRef idx="0"/>
          <a:fontRef idx="minor"/>
        </p:style>
      </p:sp>
      <p:sp>
        <p:nvSpPr>
          <p:cNvPr id="15" name="Line 16"/>
          <p:cNvSpPr/>
          <p:nvPr/>
        </p:nvSpPr>
        <p:spPr>
          <a:xfrm>
            <a:off x="9113760" y="0"/>
            <a:ext cx="360" cy="6858000"/>
          </a:xfrm>
          <a:prstGeom prst="line">
            <a:avLst/>
          </a:prstGeom>
          <a:ln w="57240">
            <a:solidFill>
              <a:schemeClr val="accent1">
                <a:tint val="60000"/>
              </a:schemeClr>
            </a:solidFill>
            <a:round/>
          </a:ln>
        </p:spPr>
        <p:style>
          <a:lnRef idx="0"/>
          <a:fillRef idx="0"/>
          <a:effectRef idx="0"/>
          <a:fontRef idx="minor"/>
        </p:style>
      </p:sp>
      <p:sp>
        <p:nvSpPr>
          <p:cNvPr id="16" name="CustomShape 17"/>
          <p:cNvSpPr/>
          <p:nvPr/>
        </p:nvSpPr>
        <p:spPr>
          <a:xfrm>
            <a:off x="1219320" y="0"/>
            <a:ext cx="75240" cy="6856920"/>
          </a:xfrm>
          <a:prstGeom prst="rect">
            <a:avLst/>
          </a:prstGeom>
          <a:solidFill>
            <a:schemeClr val="accent1">
              <a:tint val="60000"/>
              <a:alpha val="51000"/>
            </a:schemeClr>
          </a:solidFill>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17" name="CustomShape 18"/>
          <p:cNvSpPr/>
          <p:nvPr/>
        </p:nvSpPr>
        <p:spPr>
          <a:xfrm>
            <a:off x="609480" y="3429000"/>
            <a:ext cx="1294200" cy="1294200"/>
          </a:xfrm>
          <a:prstGeom prst="ellipse">
            <a:avLst/>
          </a:prstGeom>
          <a:solidFill>
            <a:schemeClr val="accent1"/>
          </a:solidFill>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18" name="CustomShape 19"/>
          <p:cNvSpPr/>
          <p:nvPr/>
        </p:nvSpPr>
        <p:spPr>
          <a:xfrm>
            <a:off x="1309680" y="4866840"/>
            <a:ext cx="640440" cy="640440"/>
          </a:xfrm>
          <a:prstGeom prst="ellipse">
            <a:avLst/>
          </a:prstGeom>
          <a:ln w="28440">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19" name="CustomShape 20"/>
          <p:cNvSpPr/>
          <p:nvPr/>
        </p:nvSpPr>
        <p:spPr>
          <a:xfrm>
            <a:off x="1091160" y="5500800"/>
            <a:ext cx="136080" cy="136080"/>
          </a:xfrm>
          <a:prstGeom prst="ellipse">
            <a:avLst/>
          </a:prstGeom>
          <a:ln w="12600">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20" name="CustomShape 21"/>
          <p:cNvSpPr/>
          <p:nvPr/>
        </p:nvSpPr>
        <p:spPr>
          <a:xfrm>
            <a:off x="1664280" y="5788080"/>
            <a:ext cx="273240" cy="273240"/>
          </a:xfrm>
          <a:prstGeom prst="ellipse">
            <a:avLst/>
          </a:prstGeom>
          <a:ln w="12600">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 name="CustomShape 22"/>
          <p:cNvSpPr/>
          <p:nvPr/>
        </p:nvSpPr>
        <p:spPr>
          <a:xfrm>
            <a:off x="1905120" y="4495680"/>
            <a:ext cx="364680" cy="364680"/>
          </a:xfrm>
          <a:prstGeom prst="ellipse">
            <a:avLst/>
          </a:prstGeom>
          <a:ln w="28440">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22" name="PlaceHolder 23"/>
          <p:cNvSpPr>
            <a:spLocks noGrp="1"/>
          </p:cNvSpPr>
          <p:nvPr>
            <p:ph type="title"/>
          </p:nvPr>
        </p:nvSpPr>
        <p:spPr>
          <a:xfrm>
            <a:off x="457200" y="273600"/>
            <a:ext cx="8228880" cy="1144440"/>
          </a:xfrm>
          <a:prstGeom prst="rect">
            <a:avLst/>
          </a:prstGeom>
        </p:spPr>
        <p:txBody>
          <a:bodyPr lIns="0" rIns="0" tIns="0" bIns="0" anchor="ctr"/>
          <a:p>
            <a:r>
              <a:rPr b="0" lang="en-US" sz="1800" spc="-1" strike="noStrike">
                <a:latin typeface="Arial"/>
              </a:rPr>
              <a:t>Click to edit the title text format</a:t>
            </a:r>
            <a:endParaRPr b="0" lang="en-US" sz="1800" spc="-1" strike="noStrike">
              <a:latin typeface="Arial"/>
            </a:endParaRPr>
          </a:p>
        </p:txBody>
      </p:sp>
      <p:sp>
        <p:nvSpPr>
          <p:cNvPr id="23" name="PlaceHolder 24"/>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0" name="Line 1"/>
          <p:cNvSpPr/>
          <p:nvPr/>
        </p:nvSpPr>
        <p:spPr>
          <a:xfrm>
            <a:off x="8762760" y="0"/>
            <a:ext cx="360" cy="6858000"/>
          </a:xfrm>
          <a:prstGeom prst="line">
            <a:avLst/>
          </a:prstGeom>
          <a:ln w="38160">
            <a:solidFill>
              <a:schemeClr val="accent1">
                <a:tint val="60000"/>
                <a:alpha val="93000"/>
              </a:schemeClr>
            </a:solidFill>
            <a:round/>
          </a:ln>
        </p:spPr>
        <p:style>
          <a:lnRef idx="0"/>
          <a:fillRef idx="0"/>
          <a:effectRef idx="0"/>
          <a:fontRef idx="minor"/>
        </p:style>
      </p:sp>
      <p:sp>
        <p:nvSpPr>
          <p:cNvPr id="61" name="Line 2"/>
          <p:cNvSpPr/>
          <p:nvPr/>
        </p:nvSpPr>
        <p:spPr>
          <a:xfrm>
            <a:off x="75960" y="0"/>
            <a:ext cx="360" cy="6858000"/>
          </a:xfrm>
          <a:prstGeom prst="line">
            <a:avLst/>
          </a:prstGeom>
          <a:ln w="57240">
            <a:solidFill>
              <a:schemeClr val="accent1">
                <a:tint val="60000"/>
              </a:schemeClr>
            </a:solidFill>
            <a:round/>
          </a:ln>
        </p:spPr>
        <p:style>
          <a:lnRef idx="0"/>
          <a:fillRef idx="0"/>
          <a:effectRef idx="0"/>
          <a:fontRef idx="minor"/>
        </p:style>
      </p:sp>
      <p:sp>
        <p:nvSpPr>
          <p:cNvPr id="62" name="Line 3"/>
          <p:cNvSpPr/>
          <p:nvPr/>
        </p:nvSpPr>
        <p:spPr>
          <a:xfrm>
            <a:off x="8991360" y="0"/>
            <a:ext cx="360" cy="6858000"/>
          </a:xfrm>
          <a:prstGeom prst="line">
            <a:avLst/>
          </a:prstGeom>
          <a:ln w="19080">
            <a:solidFill>
              <a:schemeClr val="accent1"/>
            </a:solidFill>
            <a:round/>
          </a:ln>
        </p:spPr>
        <p:style>
          <a:lnRef idx="0"/>
          <a:fillRef idx="0"/>
          <a:effectRef idx="0"/>
          <a:fontRef idx="minor"/>
        </p:style>
      </p:sp>
      <p:sp>
        <p:nvSpPr>
          <p:cNvPr id="63" name="CustomShape 4"/>
          <p:cNvSpPr/>
          <p:nvPr/>
        </p:nvSpPr>
        <p:spPr>
          <a:xfrm>
            <a:off x="8839080" y="0"/>
            <a:ext cx="303840" cy="6856920"/>
          </a:xfrm>
          <a:prstGeom prst="rect">
            <a:avLst/>
          </a:prstGeom>
          <a:solidFill>
            <a:schemeClr val="accent1">
              <a:tint val="60000"/>
              <a:alpha val="87000"/>
            </a:schemeClr>
          </a:solidFill>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64" name="Line 5"/>
          <p:cNvSpPr/>
          <p:nvPr/>
        </p:nvSpPr>
        <p:spPr>
          <a:xfrm>
            <a:off x="8915400" y="0"/>
            <a:ext cx="360" cy="6858000"/>
          </a:xfrm>
          <a:prstGeom prst="line">
            <a:avLst/>
          </a:prstGeom>
          <a:ln w="9360">
            <a:solidFill>
              <a:schemeClr val="accent1"/>
            </a:solidFill>
            <a:round/>
          </a:ln>
        </p:spPr>
        <p:style>
          <a:lnRef idx="0"/>
          <a:fillRef idx="0"/>
          <a:effectRef idx="0"/>
          <a:fontRef idx="minor"/>
        </p:style>
      </p:sp>
      <p:sp>
        <p:nvSpPr>
          <p:cNvPr id="65" name="CustomShape 6"/>
          <p:cNvSpPr/>
          <p:nvPr/>
        </p:nvSpPr>
        <p:spPr>
          <a:xfrm>
            <a:off x="8156520" y="5715000"/>
            <a:ext cx="547560" cy="547560"/>
          </a:xfrm>
          <a:prstGeom prst="ellipse">
            <a:avLst/>
          </a:prstGeom>
          <a:ln>
            <a:noFill/>
          </a:ln>
          <a:effectLst>
            <a:outerShdw blurRad="50800" dir="5400000" dist="25000" rotWithShape="0">
              <a:srgbClr val="000000">
                <a:alpha val="40000"/>
              </a:srgbClr>
            </a:outerShdw>
          </a:effectLst>
        </p:spPr>
        <p:style>
          <a:lnRef idx="3">
            <a:schemeClr val="lt1"/>
          </a:lnRef>
          <a:fillRef idx="1">
            <a:schemeClr val="accent1"/>
          </a:fillRef>
          <a:effectRef idx="1">
            <a:schemeClr val="accent1"/>
          </a:effectRef>
          <a:fontRef idx="minor"/>
        </p:style>
      </p:sp>
      <p:sp>
        <p:nvSpPr>
          <p:cNvPr id="66" name="PlaceHolder 7"/>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67" name="PlaceHolder 8"/>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2339640" y="1196640"/>
            <a:ext cx="6171120" cy="957240"/>
          </a:xfrm>
          <a:prstGeom prst="rect">
            <a:avLst/>
          </a:prstGeom>
          <a:noFill/>
          <a:ln>
            <a:noFill/>
          </a:ln>
        </p:spPr>
        <p:style>
          <a:lnRef idx="0"/>
          <a:fillRef idx="0"/>
          <a:effectRef idx="0"/>
          <a:fontRef idx="minor"/>
        </p:style>
        <p:txBody>
          <a:bodyPr lIns="90000" rIns="90000" tIns="45000" bIns="45000" anchor="b"/>
          <a:p>
            <a:pPr>
              <a:lnSpc>
                <a:spcPct val="100000"/>
              </a:lnSpc>
            </a:pPr>
            <a:r>
              <a:rPr b="1" lang="en-US" sz="3600" spc="-1" strike="noStrike" cap="small">
                <a:solidFill>
                  <a:srgbClr val="575f6d"/>
                </a:solidFill>
                <a:latin typeface="Century Schoolbook"/>
                <a:ea typeface="DejaVu Sans"/>
              </a:rPr>
              <a:t>Leadership attributes</a:t>
            </a:r>
            <a:endParaRPr b="0" lang="en-US" sz="3600" spc="-1" strike="noStrike">
              <a:latin typeface="Arial"/>
            </a:endParaRPr>
          </a:p>
        </p:txBody>
      </p:sp>
      <p:sp>
        <p:nvSpPr>
          <p:cNvPr id="111" name="CustomShape 2"/>
          <p:cNvSpPr/>
          <p:nvPr/>
        </p:nvSpPr>
        <p:spPr>
          <a:xfrm>
            <a:off x="2483640" y="2637000"/>
            <a:ext cx="6171120" cy="137052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01"/>
              </a:spcBef>
            </a:pPr>
            <a:endParaRPr b="0" lang="en-US" sz="1800" spc="-1" strike="noStrike">
              <a:latin typeface="Arial"/>
            </a:endParaRPr>
          </a:p>
          <a:p>
            <a:pPr>
              <a:lnSpc>
                <a:spcPct val="100000"/>
              </a:lnSpc>
              <a:spcBef>
                <a:spcPts val="601"/>
              </a:spcBef>
            </a:pPr>
            <a:endParaRPr b="0" lang="en-US" sz="1800" spc="-1" strike="noStrike">
              <a:latin typeface="Arial"/>
            </a:endParaRPr>
          </a:p>
          <a:p>
            <a:pPr>
              <a:lnSpc>
                <a:spcPct val="100000"/>
              </a:lnSpc>
              <a:spcBef>
                <a:spcPts val="601"/>
              </a:spcBef>
            </a:pPr>
            <a:endParaRPr b="0" lang="en-US" sz="1800" spc="-1" strike="noStrike">
              <a:latin typeface="Arial"/>
            </a:endParaRPr>
          </a:p>
        </p:txBody>
      </p:sp>
      <p:sp>
        <p:nvSpPr>
          <p:cNvPr id="112" name="CustomShape 3"/>
          <p:cNvSpPr/>
          <p:nvPr/>
        </p:nvSpPr>
        <p:spPr>
          <a:xfrm>
            <a:off x="1325520" y="4928760"/>
            <a:ext cx="608400" cy="516600"/>
          </a:xfrm>
          <a:prstGeom prst="rect">
            <a:avLst/>
          </a:prstGeom>
          <a:noFill/>
          <a:ln>
            <a:noFill/>
          </a:ln>
        </p:spPr>
        <p:style>
          <a:lnRef idx="0"/>
          <a:fillRef idx="0"/>
          <a:effectRef idx="0"/>
          <a:fontRef idx="minor"/>
        </p:style>
        <p:txBody>
          <a:bodyPr lIns="90000" rIns="90000" tIns="45000" bIns="45000" anchor="ctr"/>
          <a:p>
            <a:pPr algn="ctr">
              <a:lnSpc>
                <a:spcPct val="100000"/>
              </a:lnSpc>
            </a:pPr>
            <a:fld id="{8D9E164A-8E09-449E-83D4-33F806E6E27C}"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67640" y="332640"/>
            <a:ext cx="7466400" cy="651960"/>
          </a:xfrm>
          <a:prstGeom prst="rect">
            <a:avLst/>
          </a:prstGeom>
          <a:noFill/>
          <a:ln>
            <a:noFill/>
          </a:ln>
        </p:spPr>
        <p:style>
          <a:lnRef idx="0"/>
          <a:fillRef idx="0"/>
          <a:effectRef idx="0"/>
          <a:fontRef idx="minor"/>
        </p:style>
        <p:txBody>
          <a:bodyPr lIns="90000" rIns="90000" tIns="45000" bIns="45000" anchor="b"/>
          <a:p>
            <a:pPr>
              <a:lnSpc>
                <a:spcPct val="100000"/>
              </a:lnSpc>
            </a:pPr>
            <a:r>
              <a:rPr b="0" lang="en-US" sz="3000" spc="-1" strike="noStrike" cap="small">
                <a:solidFill>
                  <a:srgbClr val="575f6d"/>
                </a:solidFill>
                <a:latin typeface="Century Schoolbook"/>
                <a:ea typeface="DejaVu Sans"/>
              </a:rPr>
              <a:t>Reflection</a:t>
            </a:r>
            <a:endParaRPr b="0" lang="en-US" sz="3000" spc="-1" strike="noStrike">
              <a:latin typeface="Arial"/>
            </a:endParaRPr>
          </a:p>
        </p:txBody>
      </p:sp>
      <p:sp>
        <p:nvSpPr>
          <p:cNvPr id="140" name="CustomShape 2"/>
          <p:cNvSpPr/>
          <p:nvPr/>
        </p:nvSpPr>
        <p:spPr>
          <a:xfrm>
            <a:off x="467640" y="1052640"/>
            <a:ext cx="8136000" cy="5615640"/>
          </a:xfrm>
          <a:prstGeom prst="rect">
            <a:avLst/>
          </a:prstGeom>
          <a:noFill/>
          <a:ln>
            <a:noFill/>
          </a:ln>
        </p:spPr>
        <p:style>
          <a:lnRef idx="0"/>
          <a:fillRef idx="0"/>
          <a:effectRef idx="0"/>
          <a:fontRef idx="minor"/>
        </p:style>
        <p:txBody>
          <a:bodyPr lIns="90000" rIns="90000" tIns="45000" bIns="45000"/>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This assignment helped me  gain deeper understanding of various types and styles of leaderships and traits of leaders. I could analyze my own leadership traits and those of the leaders that I aspire to be. It also helped understand difference between charismatic and transformational leaderships. It is entirely upon the leader how he inspires his followers and motivates them to act.</a:t>
            </a:r>
            <a:endParaRPr b="0" lang="en-US" sz="2400" spc="-1" strike="noStrike">
              <a:latin typeface="Arial"/>
            </a:endParaRPr>
          </a:p>
        </p:txBody>
      </p:sp>
      <p:sp>
        <p:nvSpPr>
          <p:cNvPr id="141"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70898B16-E13C-43F6-90BF-DAECF06C98AF}"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507960" y="609480"/>
            <a:ext cx="6446520" cy="665280"/>
          </a:xfrm>
          <a:prstGeom prst="rect">
            <a:avLst/>
          </a:prstGeom>
          <a:noFill/>
          <a:ln>
            <a:noFill/>
          </a:ln>
        </p:spPr>
        <p:style>
          <a:lnRef idx="0"/>
          <a:fillRef idx="0"/>
          <a:effectRef idx="0"/>
          <a:fontRef idx="minor"/>
        </p:style>
        <p:txBody>
          <a:bodyPr lIns="90000" rIns="90000" tIns="45000" bIns="45000" anchor="b">
            <a:normAutofit/>
          </a:bodyPr>
          <a:p>
            <a:pPr algn="ctr">
              <a:lnSpc>
                <a:spcPct val="100000"/>
              </a:lnSpc>
            </a:pPr>
            <a:r>
              <a:rPr b="0" lang="en-US" sz="3000" spc="-1" strike="noStrike" cap="small">
                <a:solidFill>
                  <a:srgbClr val="575f6d"/>
                </a:solidFill>
                <a:latin typeface="Century Schoolbook"/>
                <a:ea typeface="DejaVu Sans"/>
              </a:rPr>
              <a:t>Charismatic vs. Transformational </a:t>
            </a:r>
            <a:endParaRPr b="0" lang="en-US" sz="3000" spc="-1" strike="noStrike">
              <a:latin typeface="Arial"/>
            </a:endParaRPr>
          </a:p>
        </p:txBody>
      </p:sp>
      <p:sp>
        <p:nvSpPr>
          <p:cNvPr id="143" name="CustomShape 2"/>
          <p:cNvSpPr/>
          <p:nvPr/>
        </p:nvSpPr>
        <p:spPr>
          <a:xfrm>
            <a:off x="2886840" y="2077200"/>
            <a:ext cx="4276440" cy="4591080"/>
          </a:xfrm>
          <a:prstGeom prst="rect">
            <a:avLst/>
          </a:prstGeom>
          <a:noFill/>
          <a:ln w="25560">
            <a:solidFill>
              <a:srgbClr val="7598d9"/>
            </a:solidFill>
            <a:round/>
          </a:ln>
        </p:spPr>
        <p:style>
          <a:lnRef idx="0"/>
          <a:fillRef idx="0"/>
          <a:effectRef idx="0"/>
          <a:fontRef idx="minor"/>
        </p:style>
        <p:txBody>
          <a:bodyPr lIns="90000" rIns="90000" tIns="45000" bIns="45000" anchor="ctr"/>
          <a:p>
            <a:pPr algn="r">
              <a:lnSpc>
                <a:spcPct val="100000"/>
              </a:lnSpc>
              <a:spcBef>
                <a:spcPts val="601"/>
              </a:spcBef>
            </a:pPr>
            <a:r>
              <a:rPr b="0" lang="en-US" sz="1400" spc="-1" strike="noStrike">
                <a:solidFill>
                  <a:srgbClr val="000000"/>
                </a:solidFill>
                <a:latin typeface="Century Schoolbook"/>
                <a:ea typeface="DejaVu Sans"/>
              </a:rPr>
              <a:t>	</a:t>
            </a:r>
            <a:r>
              <a:rPr b="0" lang="en-US" sz="1400" spc="-1" strike="noStrike">
                <a:solidFill>
                  <a:srgbClr val="000000"/>
                </a:solidFill>
                <a:latin typeface="Century Schoolbook"/>
                <a:ea typeface="DejaVu Sans"/>
              </a:rPr>
              <a:t>	</a:t>
            </a:r>
            <a:endParaRPr b="0" lang="en-US" sz="1400" spc="-1" strike="noStrike">
              <a:latin typeface="Arial"/>
            </a:endParaRPr>
          </a:p>
          <a:p>
            <a:pPr algn="r">
              <a:lnSpc>
                <a:spcPct val="100000"/>
              </a:lnSpc>
              <a:spcBef>
                <a:spcPts val="601"/>
              </a:spcBef>
            </a:pPr>
            <a:endParaRPr b="0" lang="en-US" sz="1400" spc="-1" strike="noStrike">
              <a:latin typeface="Arial"/>
            </a:endParaRPr>
          </a:p>
          <a:p>
            <a:pPr algn="r">
              <a:lnSpc>
                <a:spcPct val="100000"/>
              </a:lnSpc>
              <a:spcBef>
                <a:spcPts val="601"/>
              </a:spcBef>
            </a:pPr>
            <a:r>
              <a:rPr b="0" lang="en-US" sz="1400" spc="-1" strike="noStrike">
                <a:solidFill>
                  <a:srgbClr val="000000"/>
                </a:solidFill>
                <a:latin typeface="Century Schoolbook"/>
                <a:ea typeface="DejaVu Sans"/>
              </a:rPr>
              <a:t>	</a:t>
            </a:r>
            <a:r>
              <a:rPr b="0" lang="en-US" sz="1400" spc="-1" strike="noStrike">
                <a:solidFill>
                  <a:srgbClr val="000000"/>
                </a:solidFill>
                <a:latin typeface="Century Schoolbook"/>
                <a:ea typeface="DejaVu Sans"/>
              </a:rPr>
              <a:t>	</a:t>
            </a:r>
            <a:r>
              <a:rPr b="0" lang="en-US" sz="1400" spc="-1" strike="noStrike">
                <a:solidFill>
                  <a:srgbClr val="000000"/>
                </a:solidFill>
                <a:latin typeface="Century Schoolbook"/>
                <a:ea typeface="DejaVu Sans"/>
              </a:rPr>
              <a:t>Role model figure.</a:t>
            </a:r>
            <a:endParaRPr b="0" lang="en-US" sz="1400" spc="-1" strike="noStrike">
              <a:latin typeface="Arial"/>
            </a:endParaRPr>
          </a:p>
          <a:p>
            <a:pPr algn="r">
              <a:lnSpc>
                <a:spcPct val="100000"/>
              </a:lnSpc>
              <a:spcBef>
                <a:spcPts val="601"/>
              </a:spcBef>
            </a:pPr>
            <a:r>
              <a:rPr b="0" lang="en-US" sz="1400" spc="-1" strike="noStrike">
                <a:solidFill>
                  <a:srgbClr val="000000"/>
                </a:solidFill>
                <a:latin typeface="Century Schoolbook"/>
                <a:ea typeface="DejaVu Sans"/>
              </a:rPr>
              <a:t>Leading by example.</a:t>
            </a:r>
            <a:endParaRPr b="0" lang="en-US" sz="1400" spc="-1" strike="noStrike">
              <a:latin typeface="Arial"/>
            </a:endParaRPr>
          </a:p>
          <a:p>
            <a:pPr algn="r">
              <a:lnSpc>
                <a:spcPct val="100000"/>
              </a:lnSpc>
              <a:spcBef>
                <a:spcPts val="601"/>
              </a:spcBef>
            </a:pPr>
            <a:r>
              <a:rPr b="0" lang="en-US" sz="1400" spc="-1" strike="noStrike">
                <a:solidFill>
                  <a:srgbClr val="000000"/>
                </a:solidFill>
                <a:latin typeface="Century Schoolbook"/>
                <a:ea typeface="DejaVu Sans"/>
              </a:rPr>
              <a:t>	</a:t>
            </a:r>
            <a:r>
              <a:rPr b="0" lang="en-US" sz="1400" spc="-1" strike="noStrike">
                <a:solidFill>
                  <a:srgbClr val="000000"/>
                </a:solidFill>
                <a:latin typeface="Century Schoolbook"/>
                <a:ea typeface="DejaVu Sans"/>
              </a:rPr>
              <a:t>Transformation with followers</a:t>
            </a:r>
            <a:endParaRPr b="0" lang="en-US" sz="1400" spc="-1" strike="noStrike">
              <a:latin typeface="Arial"/>
            </a:endParaRPr>
          </a:p>
          <a:p>
            <a:pPr algn="r">
              <a:lnSpc>
                <a:spcPct val="100000"/>
              </a:lnSpc>
              <a:spcBef>
                <a:spcPts val="601"/>
              </a:spcBef>
            </a:pPr>
            <a:endParaRPr b="0" lang="en-US" sz="1400" spc="-1" strike="noStrike">
              <a:latin typeface="Arial"/>
            </a:endParaRPr>
          </a:p>
          <a:p>
            <a:pPr algn="r">
              <a:lnSpc>
                <a:spcPct val="100000"/>
              </a:lnSpc>
              <a:spcBef>
                <a:spcPts val="601"/>
              </a:spcBef>
            </a:pPr>
            <a:endParaRPr b="0" lang="en-US" sz="1400" spc="-1" strike="noStrike">
              <a:latin typeface="Arial"/>
            </a:endParaRPr>
          </a:p>
          <a:p>
            <a:pPr algn="r">
              <a:lnSpc>
                <a:spcPct val="100000"/>
              </a:lnSpc>
              <a:spcBef>
                <a:spcPts val="601"/>
              </a:spcBef>
            </a:pPr>
            <a:endParaRPr b="0" lang="en-US" sz="1400" spc="-1" strike="noStrike">
              <a:latin typeface="Arial"/>
            </a:endParaRPr>
          </a:p>
          <a:p>
            <a:pPr algn="r">
              <a:lnSpc>
                <a:spcPct val="100000"/>
              </a:lnSpc>
              <a:spcBef>
                <a:spcPts val="601"/>
              </a:spcBef>
            </a:pPr>
            <a:endParaRPr b="0" lang="en-US" sz="1400" spc="-1" strike="noStrike">
              <a:latin typeface="Arial"/>
            </a:endParaRPr>
          </a:p>
        </p:txBody>
      </p:sp>
      <p:sp>
        <p:nvSpPr>
          <p:cNvPr id="144" name="CustomShape 3"/>
          <p:cNvSpPr/>
          <p:nvPr/>
        </p:nvSpPr>
        <p:spPr>
          <a:xfrm>
            <a:off x="251640" y="2077200"/>
            <a:ext cx="4391280" cy="4591080"/>
          </a:xfrm>
          <a:prstGeom prst="flowChartConnector">
            <a:avLst/>
          </a:prstGeom>
          <a:noFill/>
          <a:ln>
            <a:round/>
          </a:ln>
        </p:spPr>
        <p:style>
          <a:lnRef idx="2">
            <a:schemeClr val="accent1"/>
          </a:lnRef>
          <a:fillRef idx="1">
            <a:schemeClr val="lt1"/>
          </a:fillRef>
          <a:effectRef idx="0">
            <a:schemeClr val="accent1"/>
          </a:effectRef>
          <a:fontRef idx="minor"/>
        </p:style>
      </p:sp>
      <p:sp>
        <p:nvSpPr>
          <p:cNvPr id="145" name="CustomShape 4"/>
          <p:cNvSpPr/>
          <p:nvPr/>
        </p:nvSpPr>
        <p:spPr>
          <a:xfrm>
            <a:off x="2988000" y="3805200"/>
            <a:ext cx="1438920" cy="72900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latin typeface="Century Schoolbook"/>
                <a:ea typeface="DejaVu Sans"/>
              </a:rPr>
              <a:t>Influencing and inspiring others.</a:t>
            </a:r>
            <a:endParaRPr b="0" lang="en-US" sz="1400" spc="-1" strike="noStrike">
              <a:latin typeface="Arial"/>
            </a:endParaRPr>
          </a:p>
        </p:txBody>
      </p:sp>
      <p:sp>
        <p:nvSpPr>
          <p:cNvPr id="146" name="CustomShape 5"/>
          <p:cNvSpPr/>
          <p:nvPr/>
        </p:nvSpPr>
        <p:spPr>
          <a:xfrm>
            <a:off x="1403640" y="3136680"/>
            <a:ext cx="1374120" cy="307260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latin typeface="Century Schoolbook"/>
                <a:ea typeface="DejaVu Sans"/>
              </a:rPr>
              <a:t>Power utilized for personal gains</a:t>
            </a:r>
            <a:endParaRPr b="0" lang="en-US" sz="1400" spc="-1" strike="noStrike">
              <a:latin typeface="Arial"/>
            </a:endParaRPr>
          </a:p>
          <a:p>
            <a:pPr>
              <a:lnSpc>
                <a:spcPct val="100000"/>
              </a:lnSpc>
            </a:pPr>
            <a:endParaRPr b="0" lang="en-US" sz="1400" spc="-1" strike="noStrike">
              <a:latin typeface="Arial"/>
            </a:endParaRPr>
          </a:p>
          <a:p>
            <a:pPr>
              <a:lnSpc>
                <a:spcPct val="100000"/>
              </a:lnSpc>
            </a:pPr>
            <a:r>
              <a:rPr b="0" lang="en-US" sz="1400" spc="-1" strike="noStrike">
                <a:solidFill>
                  <a:srgbClr val="000000"/>
                </a:solidFill>
                <a:latin typeface="Century Schoolbook"/>
                <a:ea typeface="DejaVu Sans"/>
              </a:rPr>
              <a:t>Followership due to charming personality.</a:t>
            </a:r>
            <a:endParaRPr b="0" lang="en-US" sz="1400" spc="-1" strike="noStrike">
              <a:latin typeface="Arial"/>
            </a:endParaRPr>
          </a:p>
          <a:p>
            <a:pPr>
              <a:lnSpc>
                <a:spcPct val="100000"/>
              </a:lnSpc>
            </a:pPr>
            <a:endParaRPr b="0" lang="en-US" sz="1400" spc="-1" strike="noStrike">
              <a:latin typeface="Arial"/>
            </a:endParaRPr>
          </a:p>
          <a:p>
            <a:pPr>
              <a:lnSpc>
                <a:spcPct val="100000"/>
              </a:lnSpc>
            </a:pPr>
            <a:r>
              <a:rPr b="0" lang="en-US" sz="1400" spc="-1" strike="noStrike">
                <a:solidFill>
                  <a:srgbClr val="000000"/>
                </a:solidFill>
                <a:latin typeface="Century Schoolbook"/>
                <a:ea typeface="DejaVu Sans"/>
              </a:rPr>
              <a:t>Risk taking behavior to achieve goals</a:t>
            </a:r>
            <a:endParaRPr b="0" lang="en-US" sz="1400" spc="-1" strike="noStrike">
              <a:latin typeface="Arial"/>
            </a:endParaRPr>
          </a:p>
        </p:txBody>
      </p:sp>
      <p:sp>
        <p:nvSpPr>
          <p:cNvPr id="147" name="CustomShape 6"/>
          <p:cNvSpPr/>
          <p:nvPr/>
        </p:nvSpPr>
        <p:spPr>
          <a:xfrm>
            <a:off x="6732360" y="6446880"/>
            <a:ext cx="1681560" cy="257040"/>
          </a:xfrm>
          <a:prstGeom prst="rect">
            <a:avLst/>
          </a:prstGeom>
          <a:noFill/>
          <a:ln>
            <a:noFill/>
          </a:ln>
        </p:spPr>
        <p:style>
          <a:lnRef idx="0"/>
          <a:fillRef idx="0"/>
          <a:effectRef idx="0"/>
          <a:fontRef idx="minor"/>
        </p:style>
        <p:txBody>
          <a:bodyPr lIns="90000" rIns="90000" tIns="45000" bIns="45000"/>
          <a:p>
            <a:pPr>
              <a:lnSpc>
                <a:spcPct val="100000"/>
              </a:lnSpc>
            </a:pPr>
            <a:r>
              <a:rPr b="0" lang="en-US" sz="1100" spc="-1" strike="noStrike">
                <a:solidFill>
                  <a:srgbClr val="000000"/>
                </a:solidFill>
                <a:latin typeface="Century Schoolbook"/>
                <a:ea typeface="DejaVu Sans"/>
              </a:rPr>
              <a:t>(Van Wart, M. 2015)</a:t>
            </a:r>
            <a:endParaRPr b="0" lang="en-US" sz="1100" spc="-1" strike="noStrike">
              <a:latin typeface="Arial"/>
            </a:endParaRPr>
          </a:p>
        </p:txBody>
      </p:sp>
      <p:sp>
        <p:nvSpPr>
          <p:cNvPr id="148" name="CustomShape 7"/>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29082E99-59EF-4D89-8A56-D7227AD80992}"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467640" y="260640"/>
            <a:ext cx="7466400" cy="723960"/>
          </a:xfrm>
          <a:prstGeom prst="rect">
            <a:avLst/>
          </a:prstGeom>
          <a:noFill/>
          <a:ln>
            <a:noFill/>
          </a:ln>
        </p:spPr>
        <p:style>
          <a:lnRef idx="0"/>
          <a:fillRef idx="0"/>
          <a:effectRef idx="0"/>
          <a:fontRef idx="minor"/>
        </p:style>
        <p:txBody>
          <a:bodyPr lIns="90000" rIns="90000" tIns="45000" bIns="45000" anchor="b"/>
          <a:p>
            <a:pPr>
              <a:lnSpc>
                <a:spcPct val="100000"/>
              </a:lnSpc>
            </a:pPr>
            <a:r>
              <a:rPr b="0" lang="en-US" sz="3000" spc="-1" strike="noStrike" cap="small">
                <a:solidFill>
                  <a:srgbClr val="575f6d"/>
                </a:solidFill>
                <a:latin typeface="Century Schoolbook"/>
                <a:ea typeface="DejaVu Sans"/>
              </a:rPr>
              <a:t>References </a:t>
            </a:r>
            <a:endParaRPr b="0" lang="en-US" sz="3000" spc="-1" strike="noStrike">
              <a:latin typeface="Arial"/>
            </a:endParaRPr>
          </a:p>
        </p:txBody>
      </p:sp>
      <p:sp>
        <p:nvSpPr>
          <p:cNvPr id="150" name="CustomShape 2"/>
          <p:cNvSpPr/>
          <p:nvPr/>
        </p:nvSpPr>
        <p:spPr>
          <a:xfrm>
            <a:off x="395640" y="1052640"/>
            <a:ext cx="8208000" cy="5687640"/>
          </a:xfrm>
          <a:prstGeom prst="rect">
            <a:avLst/>
          </a:prstGeom>
          <a:noFill/>
          <a:ln>
            <a:noFill/>
          </a:ln>
        </p:spPr>
        <p:style>
          <a:lnRef idx="0"/>
          <a:fillRef idx="0"/>
          <a:effectRef idx="0"/>
          <a:fontRef idx="minor"/>
        </p:style>
        <p:txBody>
          <a:bodyPr lIns="90000" rIns="90000" tIns="45000" bIns="45000">
            <a:normAutofit/>
          </a:bodyPr>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Times New Roman"/>
                <a:ea typeface="DejaVu Sans"/>
              </a:rPr>
              <a:t>McLaurin, J. R., &amp; Al Amri, M. B. (2008, July). Developing an understanding of charismatic and transformational leadership. In </a:t>
            </a:r>
            <a:r>
              <a:rPr b="0" i="1" lang="en-US" sz="2000" spc="-1" strike="noStrike">
                <a:solidFill>
                  <a:srgbClr val="000000"/>
                </a:solidFill>
                <a:latin typeface="Times New Roman"/>
                <a:ea typeface="DejaVu Sans"/>
              </a:rPr>
              <a:t>Allied Academies International Conference. Academy of Organizational Culture, Communications and Conflict. Proceedings</a:t>
            </a:r>
            <a:r>
              <a:rPr b="0" lang="en-US" sz="2000" spc="-1" strike="noStrike">
                <a:solidFill>
                  <a:srgbClr val="000000"/>
                </a:solidFill>
                <a:latin typeface="Times New Roman"/>
                <a:ea typeface="DejaVu Sans"/>
              </a:rPr>
              <a:t> (Vol. 13, No. 2, p. 15). Jordan Whitney Enterprises, Inc.</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Times New Roman"/>
                <a:ea typeface="DejaVu Sans"/>
              </a:rPr>
              <a:t>Popper, M., &amp; Zakkai, E. (1994). Transactional, charismatic and transformational leadership. </a:t>
            </a:r>
            <a:r>
              <a:rPr b="0" i="1" lang="en-US" sz="2000" spc="-1" strike="noStrike">
                <a:solidFill>
                  <a:srgbClr val="000000"/>
                </a:solidFill>
                <a:latin typeface="Times New Roman"/>
                <a:ea typeface="DejaVu Sans"/>
              </a:rPr>
              <a:t>Leadership &amp; Organization Development Journal</a:t>
            </a:r>
            <a:r>
              <a:rPr b="0" lang="en-US" sz="2000" spc="-1" strike="noStrike">
                <a:solidFill>
                  <a:srgbClr val="000000"/>
                </a:solidFill>
                <a:latin typeface="Times New Roman"/>
                <a:ea typeface="DejaVu Sans"/>
              </a:rPr>
              <a:t>.</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Times New Roman"/>
                <a:ea typeface="DejaVu Sans"/>
              </a:rPr>
              <a:t>Van Wart, M. (2015). Evaluating transformational leaders: The challenging case of Eric Shinseki and the US Department of Veterans</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Times New Roman"/>
                <a:ea typeface="DejaVu Sans"/>
              </a:rPr>
              <a:t>Yukl, G. (1999). An evaluation of conceptual weaknesses in transformational and charismatic leadership theories. </a:t>
            </a:r>
            <a:r>
              <a:rPr b="0" i="1" lang="en-US" sz="2000" spc="-1" strike="noStrike">
                <a:solidFill>
                  <a:srgbClr val="000000"/>
                </a:solidFill>
                <a:latin typeface="Times New Roman"/>
                <a:ea typeface="DejaVu Sans"/>
              </a:rPr>
              <a:t>The leadership quarterly</a:t>
            </a:r>
            <a:r>
              <a:rPr b="0" lang="en-US" sz="2000" spc="-1" strike="noStrike">
                <a:solidFill>
                  <a:srgbClr val="000000"/>
                </a:solidFill>
                <a:latin typeface="Times New Roman"/>
                <a:ea typeface="DejaVu Sans"/>
              </a:rPr>
              <a:t>, </a:t>
            </a:r>
            <a:r>
              <a:rPr b="0" i="1" lang="en-US" sz="2000" spc="-1" strike="noStrike">
                <a:solidFill>
                  <a:srgbClr val="000000"/>
                </a:solidFill>
                <a:latin typeface="Times New Roman"/>
                <a:ea typeface="DejaVu Sans"/>
              </a:rPr>
              <a:t>10</a:t>
            </a:r>
            <a:r>
              <a:rPr b="0" lang="en-US" sz="2000" spc="-1" strike="noStrike">
                <a:solidFill>
                  <a:srgbClr val="000000"/>
                </a:solidFill>
                <a:latin typeface="Times New Roman"/>
                <a:ea typeface="DejaVu Sans"/>
              </a:rPr>
              <a:t>(2), 285-305. Affairs. </a:t>
            </a:r>
            <a:r>
              <a:rPr b="0" i="1" lang="en-US" sz="2000" spc="-1" strike="noStrike">
                <a:solidFill>
                  <a:srgbClr val="000000"/>
                </a:solidFill>
                <a:latin typeface="Times New Roman"/>
                <a:ea typeface="DejaVu Sans"/>
              </a:rPr>
              <a:t>Public Administration Review</a:t>
            </a:r>
            <a:r>
              <a:rPr b="0" lang="en-US" sz="2000" spc="-1" strike="noStrike">
                <a:solidFill>
                  <a:srgbClr val="000000"/>
                </a:solidFill>
                <a:latin typeface="Times New Roman"/>
                <a:ea typeface="DejaVu Sans"/>
              </a:rPr>
              <a:t>, </a:t>
            </a:r>
            <a:r>
              <a:rPr b="0" i="1" lang="en-US" sz="2000" spc="-1" strike="noStrike">
                <a:solidFill>
                  <a:srgbClr val="000000"/>
                </a:solidFill>
                <a:latin typeface="Times New Roman"/>
                <a:ea typeface="DejaVu Sans"/>
              </a:rPr>
              <a:t>75</a:t>
            </a:r>
            <a:r>
              <a:rPr b="0" lang="en-US" sz="2000" spc="-1" strike="noStrike">
                <a:solidFill>
                  <a:srgbClr val="000000"/>
                </a:solidFill>
                <a:latin typeface="Times New Roman"/>
                <a:ea typeface="DejaVu Sans"/>
              </a:rPr>
              <a:t>(5), 760-769.</a:t>
            </a:r>
            <a:endParaRPr b="0" lang="en-US" sz="2000" spc="-1" strike="noStrike">
              <a:latin typeface="Arial"/>
            </a:endParaRPr>
          </a:p>
        </p:txBody>
      </p:sp>
      <p:sp>
        <p:nvSpPr>
          <p:cNvPr id="151"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8357F556-4407-4DE0-A996-5EAF3C8C201B}"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467640" y="260640"/>
            <a:ext cx="7466400" cy="795960"/>
          </a:xfrm>
          <a:prstGeom prst="rect">
            <a:avLst/>
          </a:prstGeom>
          <a:noFill/>
          <a:ln>
            <a:noFill/>
          </a:ln>
        </p:spPr>
        <p:style>
          <a:lnRef idx="0"/>
          <a:fillRef idx="0"/>
          <a:effectRef idx="0"/>
          <a:fontRef idx="minor"/>
        </p:style>
        <p:txBody>
          <a:bodyPr lIns="90000" rIns="90000" tIns="45000" bIns="45000" anchor="b"/>
          <a:p>
            <a:pPr>
              <a:lnSpc>
                <a:spcPct val="100000"/>
              </a:lnSpc>
            </a:pPr>
            <a:r>
              <a:rPr b="1" lang="en-US" sz="3000" spc="-1" strike="noStrike" cap="small">
                <a:solidFill>
                  <a:srgbClr val="575f6d"/>
                </a:solidFill>
                <a:latin typeface="Century Schoolbook"/>
                <a:ea typeface="DejaVu Sans"/>
              </a:rPr>
              <a:t>Personal Leadership Style</a:t>
            </a:r>
            <a:endParaRPr b="0" lang="en-US" sz="3000" spc="-1" strike="noStrike">
              <a:latin typeface="Arial"/>
            </a:endParaRPr>
          </a:p>
        </p:txBody>
      </p:sp>
      <p:sp>
        <p:nvSpPr>
          <p:cNvPr id="114" name="CustomShape 2"/>
          <p:cNvSpPr/>
          <p:nvPr/>
        </p:nvSpPr>
        <p:spPr>
          <a:xfrm>
            <a:off x="467640" y="1268640"/>
            <a:ext cx="7466400" cy="4872600"/>
          </a:xfrm>
          <a:prstGeom prst="rect">
            <a:avLst/>
          </a:prstGeom>
          <a:noFill/>
          <a:ln>
            <a:noFill/>
          </a:ln>
        </p:spPr>
        <p:style>
          <a:lnRef idx="0"/>
          <a:fillRef idx="0"/>
          <a:effectRef idx="0"/>
          <a:fontRef idx="minor"/>
        </p:style>
        <p:txBody>
          <a:bodyPr lIns="90000" rIns="90000" tIns="45000" bIns="45000"/>
          <a:p>
            <a:pPr marL="274320" indent="-273240">
              <a:lnSpc>
                <a:spcPct val="100000"/>
              </a:lnSpc>
              <a:spcBef>
                <a:spcPts val="601"/>
              </a:spcBef>
              <a:buClr>
                <a:srgbClr val="fe8637"/>
              </a:buClr>
              <a:buSzPct val="70000"/>
              <a:buFont typeface="Wingdings" charset="2"/>
              <a:buChar char=""/>
            </a:pPr>
            <a:r>
              <a:rPr b="1" lang="en-US" sz="2400" spc="-1" strike="noStrike">
                <a:solidFill>
                  <a:srgbClr val="000000"/>
                </a:solidFill>
                <a:latin typeface="Century Schoolbook"/>
                <a:ea typeface="DejaVu Sans"/>
              </a:rPr>
              <a:t>Democratic Leadership Style</a:t>
            </a:r>
            <a:endParaRPr b="0" lang="en-US" sz="24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Endorses free flow of ideas &amp; group equality</a:t>
            </a:r>
            <a:endParaRPr b="0" lang="en-US" sz="21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Offers high control and guidance to all</a:t>
            </a:r>
            <a:endParaRPr b="0" lang="en-US" sz="21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Ensures respect and trust among all</a:t>
            </a:r>
            <a:endParaRPr b="0" lang="en-US" sz="21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Values and morals form base of decisions</a:t>
            </a:r>
            <a:endParaRPr b="0" lang="en-US" sz="21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Looks for diverse and versatile opinions</a:t>
            </a:r>
            <a:r>
              <a:rPr b="0" lang="en-US" sz="2000" spc="-1" strike="noStrike">
                <a:solidFill>
                  <a:srgbClr val="000000"/>
                </a:solidFill>
                <a:latin typeface="Century Schoolbook"/>
                <a:ea typeface="DejaVu Sans"/>
              </a:rPr>
              <a:t>(McLaurin,2008).</a:t>
            </a:r>
            <a:endParaRPr b="0" lang="en-US" sz="2000" spc="-1" strike="noStrike">
              <a:latin typeface="Arial"/>
            </a:endParaRPr>
          </a:p>
          <a:p>
            <a:pPr marL="365760">
              <a:lnSpc>
                <a:spcPct val="100000"/>
              </a:lnSpc>
              <a:spcBef>
                <a:spcPts val="420"/>
              </a:spcBef>
            </a:pPr>
            <a:endParaRPr b="0" lang="en-US" sz="2000" spc="-1" strike="noStrike">
              <a:latin typeface="Arial"/>
            </a:endParaRPr>
          </a:p>
        </p:txBody>
      </p:sp>
      <p:sp>
        <p:nvSpPr>
          <p:cNvPr id="115"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28A6F88C-89BC-4016-9E01-1E0C3D3620FC}"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467640" y="260640"/>
            <a:ext cx="7466400" cy="1011960"/>
          </a:xfrm>
          <a:prstGeom prst="rect">
            <a:avLst/>
          </a:prstGeom>
          <a:noFill/>
          <a:ln>
            <a:noFill/>
          </a:ln>
        </p:spPr>
        <p:style>
          <a:lnRef idx="0"/>
          <a:fillRef idx="0"/>
          <a:effectRef idx="0"/>
          <a:fontRef idx="minor"/>
        </p:style>
        <p:txBody>
          <a:bodyPr lIns="90000" rIns="90000" tIns="45000" bIns="45000" anchor="b"/>
          <a:p>
            <a:pPr>
              <a:lnSpc>
                <a:spcPct val="100000"/>
              </a:lnSpc>
            </a:pPr>
            <a:r>
              <a:rPr b="0" lang="en-US" sz="3000" spc="-1" strike="noStrike" cap="small">
                <a:solidFill>
                  <a:srgbClr val="575f6d"/>
                </a:solidFill>
                <a:latin typeface="Century Schoolbook"/>
                <a:ea typeface="DejaVu Sans"/>
              </a:rPr>
              <a:t>Personal Leadership Style Attributes</a:t>
            </a:r>
            <a:endParaRPr b="0" lang="en-US" sz="3000" spc="-1" strike="noStrike">
              <a:latin typeface="Arial"/>
            </a:endParaRPr>
          </a:p>
        </p:txBody>
      </p:sp>
      <p:sp>
        <p:nvSpPr>
          <p:cNvPr id="117" name="CustomShape 2"/>
          <p:cNvSpPr/>
          <p:nvPr/>
        </p:nvSpPr>
        <p:spPr>
          <a:xfrm>
            <a:off x="457200" y="1600200"/>
            <a:ext cx="7466400" cy="4872600"/>
          </a:xfrm>
          <a:prstGeom prst="rect">
            <a:avLst/>
          </a:prstGeom>
          <a:noFill/>
          <a:ln>
            <a:noFill/>
          </a:ln>
        </p:spPr>
        <p:style>
          <a:lnRef idx="0"/>
          <a:fillRef idx="0"/>
          <a:effectRef idx="0"/>
          <a:fontRef idx="minor"/>
        </p:style>
        <p:txBody>
          <a:bodyPr lIns="90000" rIns="90000" tIns="45000" bIns="45000"/>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Value opinion of others</a:t>
            </a:r>
            <a:endParaRPr b="0" lang="en-US" sz="2400" spc="-1" strike="noStrike">
              <a:latin typeface="Arial"/>
            </a:endParaRPr>
          </a:p>
          <a:p>
            <a:pPr lvl="1" marL="640080" indent="-273240">
              <a:lnSpc>
                <a:spcPct val="100000"/>
              </a:lnSpc>
              <a:spcBef>
                <a:spcPts val="400"/>
              </a:spcBef>
              <a:buClr>
                <a:srgbClr val="fe8637"/>
              </a:buClr>
              <a:buSzPct val="80000"/>
              <a:buFont typeface="Wingdings 2" charset="2"/>
              <a:buChar char=""/>
            </a:pPr>
            <a:r>
              <a:rPr b="0" lang="en-US" sz="2000" spc="-1" strike="noStrike">
                <a:solidFill>
                  <a:srgbClr val="000000"/>
                </a:solidFill>
                <a:latin typeface="Century Schoolbook"/>
                <a:ea typeface="DejaVu Sans"/>
              </a:rPr>
              <a:t>I give open atmosphere to thoughts and ideas of others. Best solutions arrive when teams work collaboratively. Value is added by each member in group.</a:t>
            </a:r>
            <a:endParaRPr b="0" lang="en-US" sz="2000" spc="-1" strike="noStrike">
              <a:latin typeface="Arial"/>
            </a:endParaRPr>
          </a:p>
          <a:p>
            <a:pPr marL="365760">
              <a:lnSpc>
                <a:spcPct val="100000"/>
              </a:lnSpc>
              <a:spcBef>
                <a:spcPts val="479"/>
              </a:spcBef>
            </a:pPr>
            <a:endParaRPr b="0" lang="en-US" sz="2000" spc="-1" strike="noStrike">
              <a:latin typeface="Arial"/>
            </a:endParaRPr>
          </a:p>
          <a:p>
            <a:pPr lvl="1" marL="640080" indent="-273240">
              <a:lnSpc>
                <a:spcPct val="100000"/>
              </a:lnSpc>
              <a:spcBef>
                <a:spcPts val="479"/>
              </a:spcBef>
              <a:buClr>
                <a:srgbClr val="fe8637"/>
              </a:buClr>
              <a:buSzPct val="80000"/>
              <a:buFont typeface="Wingdings 2" charset="2"/>
              <a:buChar char=""/>
            </a:pPr>
            <a:r>
              <a:rPr b="0" lang="en-US" sz="2400" spc="-1" strike="noStrike">
                <a:solidFill>
                  <a:srgbClr val="000000"/>
                </a:solidFill>
                <a:latin typeface="Century Schoolbook"/>
                <a:ea typeface="DejaVu Sans"/>
              </a:rPr>
              <a:t>Participate actively</a:t>
            </a:r>
            <a:endParaRPr b="0" lang="en-US" sz="2400" spc="-1" strike="noStrike">
              <a:latin typeface="Arial"/>
            </a:endParaRPr>
          </a:p>
          <a:p>
            <a:pPr lvl="2" marL="914400" indent="-181800">
              <a:lnSpc>
                <a:spcPct val="100000"/>
              </a:lnSpc>
              <a:spcBef>
                <a:spcPts val="400"/>
              </a:spcBef>
              <a:buClr>
                <a:srgbClr val="e07630"/>
              </a:buClr>
              <a:buSzPct val="60000"/>
              <a:buFont typeface="Wingdings" charset="2"/>
              <a:buChar char=""/>
            </a:pPr>
            <a:r>
              <a:rPr b="0" lang="en-US" sz="2000" spc="-1" strike="noStrike">
                <a:solidFill>
                  <a:srgbClr val="000000"/>
                </a:solidFill>
                <a:latin typeface="Century Schoolbook"/>
                <a:ea typeface="DejaVu Sans"/>
              </a:rPr>
              <a:t>No forced ideas and there is free exchange of ideas and equal opportunities for participation .</a:t>
            </a:r>
            <a:endParaRPr b="0" lang="en-US" sz="2000" spc="-1" strike="noStrike">
              <a:latin typeface="Arial"/>
            </a:endParaRPr>
          </a:p>
          <a:p>
            <a:pPr>
              <a:lnSpc>
                <a:spcPct val="100000"/>
              </a:lnSpc>
            </a:pPr>
            <a:endParaRPr b="0" lang="en-US" sz="2000" spc="-1" strike="noStrike">
              <a:latin typeface="Arial"/>
            </a:endParaRPr>
          </a:p>
          <a:p>
            <a:pPr marL="365760">
              <a:lnSpc>
                <a:spcPct val="100000"/>
              </a:lnSpc>
              <a:spcBef>
                <a:spcPts val="799"/>
              </a:spcBef>
            </a:pPr>
            <a:endParaRPr b="0" lang="en-US" sz="2000" spc="-1" strike="noStrike">
              <a:latin typeface="Arial"/>
            </a:endParaRPr>
          </a:p>
          <a:p>
            <a:pPr marL="365760">
              <a:lnSpc>
                <a:spcPct val="100000"/>
              </a:lnSpc>
            </a:pPr>
            <a:endParaRPr b="0" lang="en-US" sz="2000" spc="-1" strike="noStrike">
              <a:latin typeface="Arial"/>
            </a:endParaRPr>
          </a:p>
        </p:txBody>
      </p:sp>
      <p:sp>
        <p:nvSpPr>
          <p:cNvPr id="118"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72E90A36-1A1C-4496-BE58-E0507D4584DF}"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467640" y="260640"/>
            <a:ext cx="7466400" cy="939960"/>
          </a:xfrm>
          <a:prstGeom prst="rect">
            <a:avLst/>
          </a:prstGeom>
          <a:noFill/>
          <a:ln>
            <a:noFill/>
          </a:ln>
        </p:spPr>
        <p:style>
          <a:lnRef idx="0"/>
          <a:fillRef idx="0"/>
          <a:effectRef idx="0"/>
          <a:fontRef idx="minor"/>
        </p:style>
        <p:txBody>
          <a:bodyPr lIns="90000" rIns="90000" tIns="45000" bIns="45000" anchor="b">
            <a:normAutofit/>
          </a:bodyPr>
          <a:p>
            <a:pPr>
              <a:lnSpc>
                <a:spcPct val="100000"/>
              </a:lnSpc>
            </a:pPr>
            <a:r>
              <a:rPr b="1" lang="en-US" sz="3000" spc="-1" strike="noStrike" cap="small">
                <a:solidFill>
                  <a:srgbClr val="575f6d"/>
                </a:solidFill>
                <a:latin typeface="Century Schoolbook"/>
                <a:ea typeface="DejaVu Sans"/>
              </a:rPr>
              <a:t>Characteristics of a Democratic Leader</a:t>
            </a:r>
            <a:endParaRPr b="0" lang="en-US" sz="3000" spc="-1" strike="noStrike">
              <a:latin typeface="Arial"/>
            </a:endParaRPr>
          </a:p>
        </p:txBody>
      </p:sp>
      <p:graphicFrame>
        <p:nvGraphicFramePr>
          <p:cNvPr id="120" name="Table 2"/>
          <p:cNvGraphicFramePr/>
          <p:nvPr/>
        </p:nvGraphicFramePr>
        <p:xfrm>
          <a:off x="487440" y="1331280"/>
          <a:ext cx="7904880" cy="5443920"/>
        </p:xfrm>
        <a:graphic>
          <a:graphicData uri="http://schemas.openxmlformats.org/drawingml/2006/table">
            <a:tbl>
              <a:tblPr/>
              <a:tblGrid>
                <a:gridCol w="2361240"/>
                <a:gridCol w="5544000"/>
              </a:tblGrid>
              <a:tr h="5444280">
                <a:tc>
                  <a:txBody>
                    <a:bodyPr/>
                    <a:p>
                      <a:pPr>
                        <a:lnSpc>
                          <a:spcPct val="100000"/>
                        </a:lnSpc>
                      </a:pPr>
                      <a:r>
                        <a:rPr b="1" lang="en-US" sz="2440" spc="-1" strike="noStrike">
                          <a:solidFill>
                            <a:srgbClr val="000000"/>
                          </a:solidFill>
                          <a:latin typeface="Times New Roman"/>
                        </a:rPr>
                        <a:t>Attribute:</a:t>
                      </a:r>
                      <a:r>
                        <a:rPr b="1" lang="en-US" sz="2730" spc="-1" strike="noStrike">
                          <a:solidFill>
                            <a:srgbClr val="000000"/>
                          </a:solidFill>
                          <a:latin typeface="Times New Roman"/>
                        </a:rPr>
                        <a:t>	</a:t>
                      </a:r>
                      <a:r>
                        <a:rPr b="1" lang="en-US" sz="2730" spc="-1" strike="noStrike">
                          <a:solidFill>
                            <a:srgbClr val="000000"/>
                          </a:solidFill>
                          <a:latin typeface="Century Schoolbook"/>
                        </a:rPr>
                        <a:t>	</a:t>
                      </a:r>
                      <a:r>
                        <a:rPr b="1" lang="en-US" sz="2730" spc="-1" strike="noStrike">
                          <a:solidFill>
                            <a:srgbClr val="000000"/>
                          </a:solidFill>
                          <a:latin typeface="Century Schoolbook"/>
                        </a:rPr>
                        <a:t>	</a:t>
                      </a:r>
                      <a:r>
                        <a:rPr b="1" lang="en-US" sz="2730" spc="-1" strike="noStrike">
                          <a:solidFill>
                            <a:srgbClr val="000000"/>
                          </a:solidFill>
                          <a:latin typeface="Century Schoolbook"/>
                        </a:rPr>
                        <a:t>	</a:t>
                      </a:r>
                      <a:r>
                        <a:rPr b="1" lang="en-US" sz="2730" spc="-1" strike="noStrike">
                          <a:solidFill>
                            <a:srgbClr val="000000"/>
                          </a:solidFill>
                          <a:latin typeface="Century Schoolbook"/>
                        </a:rPr>
                        <a:t>              </a:t>
                      </a:r>
                      <a:endParaRPr b="0" lang="en-US" sz="2730" spc="-1" strike="noStrike">
                        <a:latin typeface="Arial"/>
                      </a:endParaRPr>
                    </a:p>
                    <a:p>
                      <a:pPr>
                        <a:lnSpc>
                          <a:spcPct val="100000"/>
                        </a:lnSpc>
                      </a:pPr>
                      <a:endParaRPr b="0" lang="en-US" sz="2730" spc="-1" strike="noStrike">
                        <a:latin typeface="Arial"/>
                      </a:endParaRPr>
                    </a:p>
                    <a:p>
                      <a:pPr marL="343080" indent="-342000">
                        <a:lnSpc>
                          <a:spcPct val="100000"/>
                        </a:lnSpc>
                        <a:buClr>
                          <a:srgbClr val="fe8637"/>
                        </a:buClr>
                        <a:buSzPct val="70000"/>
                        <a:buFont typeface="Wingdings" charset="2"/>
                        <a:buChar char=""/>
                      </a:pPr>
                      <a:r>
                        <a:rPr b="1" lang="en-US" sz="2050" spc="-1" strike="noStrike">
                          <a:solidFill>
                            <a:srgbClr val="000000"/>
                          </a:solidFill>
                          <a:latin typeface="Times New Roman"/>
                        </a:rPr>
                        <a:t>Friendly</a:t>
                      </a:r>
                      <a:r>
                        <a:rPr b="1" lang="en-US" sz="2050" spc="-1" strike="noStrike">
                          <a:solidFill>
                            <a:srgbClr val="000000"/>
                          </a:solidFill>
                          <a:latin typeface="Times New Roman"/>
                        </a:rPr>
                        <a:t>	</a:t>
                      </a:r>
                      <a:r>
                        <a:rPr b="1" lang="en-US" sz="2050" spc="-1" strike="noStrike">
                          <a:solidFill>
                            <a:srgbClr val="000000"/>
                          </a:solidFill>
                          <a:latin typeface="Times New Roman"/>
                        </a:rPr>
                        <a:t>	</a:t>
                      </a:r>
                      <a:r>
                        <a:rPr b="1" lang="en-US" sz="2050" spc="-1" strike="noStrike">
                          <a:solidFill>
                            <a:srgbClr val="000000"/>
                          </a:solidFill>
                          <a:latin typeface="Times New Roman"/>
                        </a:rPr>
                        <a:t>     </a:t>
                      </a:r>
                      <a:r>
                        <a:rPr b="1" lang="en-US" sz="2050" spc="-1" strike="noStrike">
                          <a:solidFill>
                            <a:srgbClr val="000000"/>
                          </a:solidFill>
                          <a:latin typeface="Times New Roman"/>
                        </a:rPr>
                        <a:t>	</a:t>
                      </a:r>
                      <a:r>
                        <a:rPr b="1" lang="en-US" sz="2050" spc="-1" strike="noStrike">
                          <a:solidFill>
                            <a:srgbClr val="000000"/>
                          </a:solidFill>
                          <a:latin typeface="Times New Roman"/>
                        </a:rPr>
                        <a:t>      </a:t>
                      </a:r>
                      <a:r>
                        <a:rPr b="1" lang="en-US" sz="2050" spc="-1" strike="noStrike">
                          <a:solidFill>
                            <a:srgbClr val="000000"/>
                          </a:solidFill>
                          <a:latin typeface="Times New Roman"/>
                        </a:rPr>
                        <a:t>	</a:t>
                      </a:r>
                      <a:r>
                        <a:rPr b="1" lang="en-US" sz="2050" spc="-1" strike="noStrike">
                          <a:solidFill>
                            <a:srgbClr val="000000"/>
                          </a:solidFill>
                          <a:latin typeface="Times New Roman"/>
                        </a:rPr>
                        <a:t>	</a:t>
                      </a:r>
                      <a:r>
                        <a:rPr b="1" lang="en-US" sz="2050" spc="-1" strike="noStrike">
                          <a:solidFill>
                            <a:srgbClr val="000000"/>
                          </a:solidFill>
                          <a:latin typeface="Times New Roman"/>
                        </a:rPr>
                        <a:t> Delegates tasks                                 </a:t>
                      </a:r>
                      <a:endParaRPr b="0" lang="en-US" sz="2050" spc="-1" strike="noStrike">
                        <a:latin typeface="Arial"/>
                      </a:endParaRPr>
                    </a:p>
                    <a:p>
                      <a:pPr marL="343080" indent="-342000">
                        <a:lnSpc>
                          <a:spcPct val="100000"/>
                        </a:lnSpc>
                        <a:buClr>
                          <a:srgbClr val="fe8637"/>
                        </a:buClr>
                        <a:buSzPct val="70000"/>
                        <a:buFont typeface="Wingdings" charset="2"/>
                        <a:buChar char=""/>
                      </a:pPr>
                      <a:r>
                        <a:rPr b="1" lang="en-US" sz="2050" spc="-1" strike="noStrike">
                          <a:solidFill>
                            <a:srgbClr val="000000"/>
                          </a:solidFill>
                          <a:latin typeface="Times New Roman"/>
                        </a:rPr>
                        <a:t>Seeks opinion</a:t>
                      </a:r>
                      <a:endParaRPr b="0" lang="en-US" sz="2050" spc="-1" strike="noStrike">
                        <a:latin typeface="Arial"/>
                      </a:endParaRPr>
                    </a:p>
                    <a:p>
                      <a:pPr marL="343080" indent="-342000">
                        <a:lnSpc>
                          <a:spcPct val="100000"/>
                        </a:lnSpc>
                        <a:buClr>
                          <a:srgbClr val="fe8637"/>
                        </a:buClr>
                        <a:buSzPct val="70000"/>
                        <a:buFont typeface="Wingdings" charset="2"/>
                        <a:buChar char=""/>
                      </a:pPr>
                      <a:r>
                        <a:rPr b="1" lang="en-US" sz="2050" spc="-1" strike="noStrike">
                          <a:solidFill>
                            <a:srgbClr val="000000"/>
                          </a:solidFill>
                          <a:latin typeface="Times New Roman"/>
                        </a:rPr>
                        <a:t>Approachable</a:t>
                      </a:r>
                      <a:endParaRPr b="0" lang="en-US" sz="2050" spc="-1" strike="noStrike">
                        <a:latin typeface="Arial"/>
                      </a:endParaRPr>
                    </a:p>
                    <a:p>
                      <a:pPr marL="343080" indent="-342000">
                        <a:lnSpc>
                          <a:spcPct val="100000"/>
                        </a:lnSpc>
                        <a:buClr>
                          <a:srgbClr val="fe8637"/>
                        </a:buClr>
                        <a:buSzPct val="70000"/>
                        <a:buFont typeface="Wingdings" charset="2"/>
                        <a:buChar char=""/>
                      </a:pPr>
                      <a:r>
                        <a:rPr b="1" lang="en-US" sz="2050" spc="-1" strike="noStrike">
                          <a:solidFill>
                            <a:srgbClr val="000000"/>
                          </a:solidFill>
                          <a:latin typeface="Times New Roman"/>
                        </a:rPr>
                        <a:t>Shares ideas</a:t>
                      </a:r>
                      <a:endParaRPr b="0" lang="en-US" sz="2050" spc="-1" strike="noStrike">
                        <a:latin typeface="Arial"/>
                      </a:endParaRPr>
                    </a:p>
                    <a:p>
                      <a:pPr marL="343080" indent="-342000">
                        <a:lnSpc>
                          <a:spcPct val="100000"/>
                        </a:lnSpc>
                        <a:buClr>
                          <a:srgbClr val="fe8637"/>
                        </a:buClr>
                        <a:buSzPct val="70000"/>
                        <a:buFont typeface="Wingdings" charset="2"/>
                        <a:buChar char=""/>
                      </a:pPr>
                      <a:r>
                        <a:rPr b="1" lang="en-US" sz="2050" spc="-1" strike="noStrike">
                          <a:solidFill>
                            <a:srgbClr val="000000"/>
                          </a:solidFill>
                          <a:latin typeface="Times New Roman"/>
                        </a:rPr>
                        <a:t>Participative</a:t>
                      </a:r>
                      <a:endParaRPr b="0" lang="en-US" sz="2050" spc="-1" strike="noStrike">
                        <a:latin typeface="Arial"/>
                      </a:endParaRPr>
                    </a:p>
                    <a:p>
                      <a:pPr marL="343080" indent="-342000">
                        <a:lnSpc>
                          <a:spcPct val="100000"/>
                        </a:lnSpc>
                        <a:buClr>
                          <a:srgbClr val="fe8637"/>
                        </a:buClr>
                        <a:buSzPct val="70000"/>
                        <a:buFont typeface="Wingdings" charset="2"/>
                        <a:buChar char=""/>
                      </a:pPr>
                      <a:r>
                        <a:rPr b="1" lang="en-US" sz="2050" spc="-1" strike="noStrike">
                          <a:solidFill>
                            <a:srgbClr val="000000"/>
                          </a:solidFill>
                          <a:latin typeface="Times New Roman"/>
                        </a:rPr>
                        <a:t>Trustworthy</a:t>
                      </a:r>
                      <a:endParaRPr b="0" lang="en-US" sz="2050" spc="-1" strike="noStrike">
                        <a:latin typeface="Arial"/>
                      </a:endParaRPr>
                    </a:p>
                    <a:p>
                      <a:pPr marL="343080" indent="-342000">
                        <a:lnSpc>
                          <a:spcPct val="100000"/>
                        </a:lnSpc>
                        <a:buClr>
                          <a:srgbClr val="fe8637"/>
                        </a:buClr>
                        <a:buSzPct val="70000"/>
                        <a:buFont typeface="Wingdings" charset="2"/>
                        <a:buChar char=""/>
                      </a:pPr>
                      <a:r>
                        <a:rPr b="1" lang="en-US" sz="2050" spc="-1" strike="noStrike">
                          <a:solidFill>
                            <a:srgbClr val="000000"/>
                          </a:solidFill>
                          <a:latin typeface="Times New Roman"/>
                        </a:rPr>
                        <a:t>Inspires creativity</a:t>
                      </a:r>
                      <a:endParaRPr b="0" lang="en-US" sz="2050" spc="-1" strike="noStrike">
                        <a:latin typeface="Arial"/>
                      </a:endParaRPr>
                    </a:p>
                  </a:txBody>
                  <a:tcPr marL="91440" marR="91440">
                    <a:noFill/>
                  </a:tcPr>
                </a:tc>
                <a:tc>
                  <a:txBody>
                    <a:bodyPr/>
                    <a:p>
                      <a:pPr marL="343080" indent="-342000">
                        <a:lnSpc>
                          <a:spcPct val="100000"/>
                        </a:lnSpc>
                        <a:buClr>
                          <a:srgbClr val="fe8637"/>
                        </a:buClr>
                        <a:buSzPct val="70000"/>
                        <a:buFont typeface="Wingdings" charset="2"/>
                        <a:buChar char=""/>
                      </a:pPr>
                      <a:r>
                        <a:rPr b="1" lang="en-US" sz="2050" spc="-1" strike="noStrike">
                          <a:solidFill>
                            <a:srgbClr val="000000"/>
                          </a:solidFill>
                          <a:latin typeface="Times New Roman"/>
                        </a:rPr>
                        <a:t>Inspires Trust</a:t>
                      </a:r>
                      <a:endParaRPr b="0" lang="en-US" sz="2050" spc="-1" strike="noStrike">
                        <a:latin typeface="Arial"/>
                      </a:endParaRPr>
                    </a:p>
                    <a:p>
                      <a:pPr marL="343080" indent="-342000">
                        <a:lnSpc>
                          <a:spcPct val="100000"/>
                        </a:lnSpc>
                        <a:buClr>
                          <a:srgbClr val="fe8637"/>
                        </a:buClr>
                        <a:buSzPct val="70000"/>
                        <a:buFont typeface="Wingdings" charset="2"/>
                        <a:buChar char=""/>
                      </a:pPr>
                      <a:r>
                        <a:rPr b="1" lang="en-US" sz="2050" spc="-1" strike="noStrike">
                          <a:solidFill>
                            <a:srgbClr val="000000"/>
                          </a:solidFill>
                          <a:latin typeface="Times New Roman"/>
                        </a:rPr>
                        <a:t>Inspires respect</a:t>
                      </a:r>
                      <a:endParaRPr b="0" lang="en-US" sz="2050" spc="-1" strike="noStrike">
                        <a:latin typeface="Arial"/>
                      </a:endParaRPr>
                    </a:p>
                    <a:p>
                      <a:pPr>
                        <a:lnSpc>
                          <a:spcPct val="100000"/>
                        </a:lnSpc>
                      </a:pPr>
                      <a:r>
                        <a:rPr b="1" lang="en-US" sz="2050" spc="-1" strike="noStrike">
                          <a:solidFill>
                            <a:srgbClr val="000000"/>
                          </a:solidFill>
                          <a:latin typeface="Times New Roman"/>
                        </a:rPr>
                        <a:t>       </a:t>
                      </a:r>
                      <a:r>
                        <a:rPr b="1" lang="en-US" sz="2050" spc="-1" strike="noStrike">
                          <a:solidFill>
                            <a:srgbClr val="000000"/>
                          </a:solidFill>
                          <a:latin typeface="Times New Roman"/>
                        </a:rPr>
                        <a:t>(</a:t>
                      </a:r>
                      <a:r>
                        <a:rPr b="0" lang="en-US" sz="2050" spc="-1" strike="noStrike">
                          <a:solidFill>
                            <a:srgbClr val="000000"/>
                          </a:solidFill>
                          <a:latin typeface="Times New Roman"/>
                        </a:rPr>
                        <a:t>Popper,1994)</a:t>
                      </a:r>
                      <a:endParaRPr b="0" lang="en-US" sz="2050" spc="-1" strike="noStrike">
                        <a:latin typeface="Arial"/>
                      </a:endParaRPr>
                    </a:p>
                    <a:p>
                      <a:pPr>
                        <a:lnSpc>
                          <a:spcPct val="100000"/>
                        </a:lnSpc>
                      </a:pPr>
                      <a:endParaRPr b="0" lang="en-US" sz="2050" spc="-1" strike="noStrike">
                        <a:latin typeface="Arial"/>
                      </a:endParaRPr>
                    </a:p>
                    <a:p>
                      <a:pPr marL="274320" indent="-273240">
                        <a:lnSpc>
                          <a:spcPct val="100000"/>
                        </a:lnSpc>
                      </a:pPr>
                      <a:endParaRPr b="0" lang="en-US" sz="2050" spc="-1" strike="noStrike">
                        <a:latin typeface="Arial"/>
                      </a:endParaRPr>
                    </a:p>
                    <a:p>
                      <a:pPr marL="274320" indent="-273240">
                        <a:lnSpc>
                          <a:spcPct val="100000"/>
                        </a:lnSpc>
                      </a:pPr>
                      <a:r>
                        <a:rPr b="1" lang="en-US" sz="2050" spc="-1" strike="noStrike">
                          <a:solidFill>
                            <a:srgbClr val="000000"/>
                          </a:solidFill>
                          <a:latin typeface="Century Schoolbook"/>
                        </a:rPr>
                        <a:t>	</a:t>
                      </a:r>
                      <a:r>
                        <a:rPr b="1" lang="en-US" sz="2050" spc="-1" strike="noStrike">
                          <a:solidFill>
                            <a:srgbClr val="000000"/>
                          </a:solidFill>
                          <a:latin typeface="Century Schoolbook"/>
                        </a:rPr>
                        <a:t>	</a:t>
                      </a:r>
                      <a:endParaRPr b="0" lang="en-US" sz="2050" spc="-1" strike="noStrike">
                        <a:latin typeface="Arial"/>
                      </a:endParaRPr>
                    </a:p>
                    <a:p>
                      <a:pPr marL="274320" indent="-273240">
                        <a:lnSpc>
                          <a:spcPct val="100000"/>
                        </a:lnSpc>
                      </a:pPr>
                      <a:r>
                        <a:rPr b="1" lang="en-US" sz="2050" spc="-1" strike="noStrike">
                          <a:solidFill>
                            <a:srgbClr val="000000"/>
                          </a:solidFill>
                          <a:latin typeface="Century Schoolbook"/>
                        </a:rPr>
                        <a:t>    </a:t>
                      </a:r>
                      <a:r>
                        <a:rPr b="1" lang="en-US" sz="2440" spc="-1" strike="noStrike">
                          <a:solidFill>
                            <a:srgbClr val="000000"/>
                          </a:solidFill>
                          <a:latin typeface="Times New Roman"/>
                        </a:rPr>
                        <a:t>Example in Life</a:t>
                      </a:r>
                      <a:endParaRPr b="0" lang="en-US" sz="2440" spc="-1" strike="noStrike">
                        <a:latin typeface="Arial"/>
                      </a:endParaRPr>
                    </a:p>
                    <a:p>
                      <a:pPr marL="274320" indent="-273240">
                        <a:lnSpc>
                          <a:spcPct val="100000"/>
                        </a:lnSpc>
                      </a:pPr>
                      <a:endParaRPr b="0" lang="en-US" sz="2440" spc="-1" strike="noStrike">
                        <a:latin typeface="Arial"/>
                      </a:endParaRPr>
                    </a:p>
                    <a:p>
                      <a:pPr marL="36720" indent="-273240">
                        <a:lnSpc>
                          <a:spcPct val="100000"/>
                        </a:lnSpc>
                      </a:pPr>
                      <a:r>
                        <a:rPr b="1" lang="en-US" sz="2050" spc="-1" strike="noStrike">
                          <a:solidFill>
                            <a:srgbClr val="000000"/>
                          </a:solidFill>
                          <a:latin typeface="Times New Roman"/>
                        </a:rPr>
                        <a:t>As a Training Manager in a Government organization I seek to inspire and win trust of others by asking their opinions and ideas in every single decision I have to make to keep them empowered and give them a sense of belonging to the firm. I am easily approachable if someone needs help even on Holidays. For creative ideas , I have a monthly winner which challenges everyone to contribute maximum in meeting organizational goals</a:t>
                      </a:r>
                      <a:r>
                        <a:rPr b="1" lang="en-US" sz="1760" spc="-1" strike="noStrike">
                          <a:solidFill>
                            <a:srgbClr val="000000"/>
                          </a:solidFill>
                          <a:latin typeface="Times New Roman"/>
                        </a:rPr>
                        <a:t>.</a:t>
                      </a:r>
                      <a:endParaRPr b="0" lang="en-US" sz="1760" spc="-1" strike="noStrike">
                        <a:latin typeface="Arial"/>
                      </a:endParaRPr>
                    </a:p>
                  </a:txBody>
                  <a:tcPr marL="91440" marR="91440">
                    <a:noFill/>
                  </a:tcPr>
                </a:tc>
              </a:tr>
            </a:tbl>
          </a:graphicData>
        </a:graphic>
      </p:graphicFrame>
      <p:sp>
        <p:nvSpPr>
          <p:cNvPr id="121"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40191938-D1D6-4A56-9DF8-526D8CCCC3F9}"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467640" y="260640"/>
            <a:ext cx="7466400" cy="507960"/>
          </a:xfrm>
          <a:prstGeom prst="rect">
            <a:avLst/>
          </a:prstGeom>
          <a:noFill/>
          <a:ln>
            <a:noFill/>
          </a:ln>
        </p:spPr>
        <p:style>
          <a:lnRef idx="0"/>
          <a:fillRef idx="0"/>
          <a:effectRef idx="0"/>
          <a:fontRef idx="minor"/>
        </p:style>
        <p:txBody>
          <a:bodyPr lIns="90000" rIns="90000" tIns="45000" bIns="45000" anchor="b"/>
          <a:p>
            <a:pPr>
              <a:lnSpc>
                <a:spcPct val="100000"/>
              </a:lnSpc>
            </a:pPr>
            <a:r>
              <a:rPr b="1" lang="en-US" sz="2800" spc="-1" strike="noStrike" cap="small">
                <a:solidFill>
                  <a:srgbClr val="575f6d"/>
                </a:solidFill>
                <a:latin typeface="Century Schoolbook"/>
                <a:ea typeface="DejaVu Sans"/>
              </a:rPr>
              <a:t>Charismatic Leadership Style</a:t>
            </a:r>
            <a:endParaRPr b="0" lang="en-US" sz="2800" spc="-1" strike="noStrike">
              <a:latin typeface="Arial"/>
            </a:endParaRPr>
          </a:p>
        </p:txBody>
      </p:sp>
      <p:sp>
        <p:nvSpPr>
          <p:cNvPr id="123" name="CustomShape 2"/>
          <p:cNvSpPr/>
          <p:nvPr/>
        </p:nvSpPr>
        <p:spPr>
          <a:xfrm>
            <a:off x="395640" y="908640"/>
            <a:ext cx="7466400" cy="5687640"/>
          </a:xfrm>
          <a:prstGeom prst="rect">
            <a:avLst/>
          </a:prstGeom>
          <a:noFill/>
          <a:ln>
            <a:noFill/>
          </a:ln>
        </p:spPr>
        <p:style>
          <a:lnRef idx="0"/>
          <a:fillRef idx="0"/>
          <a:effectRef idx="0"/>
          <a:fontRef idx="minor"/>
        </p:style>
        <p:txBody>
          <a:bodyPr lIns="90000" rIns="90000" tIns="45000" bIns="45000"/>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Skilled Communicators</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Possess clear vision</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Experts in their areas</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Committed to bigger cause</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Engage massive audiences</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Focus is on their personality and actions</a:t>
            </a:r>
            <a:endParaRPr b="0" lang="en-US" sz="2000" spc="-1" strike="noStrike">
              <a:latin typeface="Arial"/>
            </a:endParaRPr>
          </a:p>
          <a:p>
            <a:pPr>
              <a:lnSpc>
                <a:spcPct val="100000"/>
              </a:lnSpc>
              <a:spcBef>
                <a:spcPts val="601"/>
              </a:spcBef>
            </a:pPr>
            <a:endParaRPr b="0" lang="en-US" sz="2000" spc="-1" strike="noStrike">
              <a:latin typeface="Arial"/>
            </a:endParaRPr>
          </a:p>
          <a:p>
            <a:pPr>
              <a:lnSpc>
                <a:spcPct val="100000"/>
              </a:lnSpc>
              <a:spcBef>
                <a:spcPts val="601"/>
              </a:spcBef>
            </a:pPr>
            <a:r>
              <a:rPr b="0" lang="en-US" sz="2800" spc="-1" strike="noStrike">
                <a:solidFill>
                  <a:srgbClr val="575f6d"/>
                </a:solidFill>
                <a:latin typeface="Century Schoolbook"/>
                <a:ea typeface="DejaVu Sans"/>
              </a:rPr>
              <a:t>Possible Drawbacks:</a:t>
            </a:r>
            <a:endParaRPr b="0" lang="en-US" sz="28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May lack clarity</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Individuals or followers may not fulfill the vision</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Extra dependence on leader by followers</a:t>
            </a:r>
            <a:endParaRPr b="0" lang="en-US" sz="20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000" spc="-1" strike="noStrike">
                <a:solidFill>
                  <a:srgbClr val="000000"/>
                </a:solidFill>
                <a:latin typeface="Century Schoolbook"/>
                <a:ea typeface="DejaVu Sans"/>
              </a:rPr>
              <a:t>Overconfidence of leader</a:t>
            </a:r>
            <a:endParaRPr b="0" lang="en-US" sz="2000" spc="-1" strike="noStrike">
              <a:latin typeface="Arial"/>
            </a:endParaRPr>
          </a:p>
        </p:txBody>
      </p:sp>
      <p:sp>
        <p:nvSpPr>
          <p:cNvPr id="124"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EC014171-380B-401C-B384-7A4DDE1EBAA8}"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683640" y="332640"/>
            <a:ext cx="7466400" cy="718920"/>
          </a:xfrm>
          <a:prstGeom prst="rect">
            <a:avLst/>
          </a:prstGeom>
          <a:noFill/>
          <a:ln>
            <a:noFill/>
          </a:ln>
        </p:spPr>
        <p:style>
          <a:lnRef idx="0"/>
          <a:fillRef idx="0"/>
          <a:effectRef idx="0"/>
          <a:fontRef idx="minor"/>
        </p:style>
        <p:txBody>
          <a:bodyPr lIns="90000" rIns="90000" tIns="45000" bIns="45000" anchor="b">
            <a:normAutofit/>
          </a:bodyPr>
          <a:p>
            <a:pPr>
              <a:lnSpc>
                <a:spcPct val="100000"/>
              </a:lnSpc>
            </a:pPr>
            <a:r>
              <a:rPr b="1" lang="en-US" sz="2800" spc="-1" strike="noStrike" cap="small">
                <a:solidFill>
                  <a:srgbClr val="575f6d"/>
                </a:solidFill>
                <a:latin typeface="Century Schoolbook"/>
                <a:ea typeface="DejaVu Sans"/>
              </a:rPr>
              <a:t>Charismatic Leader</a:t>
            </a:r>
            <a:endParaRPr b="0" lang="en-US" sz="2800" spc="-1" strike="noStrike">
              <a:latin typeface="Arial"/>
            </a:endParaRPr>
          </a:p>
        </p:txBody>
      </p:sp>
      <p:sp>
        <p:nvSpPr>
          <p:cNvPr id="126" name="CustomShape 2"/>
          <p:cNvSpPr/>
          <p:nvPr/>
        </p:nvSpPr>
        <p:spPr>
          <a:xfrm>
            <a:off x="395640" y="1124640"/>
            <a:ext cx="7466400" cy="5543640"/>
          </a:xfrm>
          <a:prstGeom prst="rect">
            <a:avLst/>
          </a:prstGeom>
          <a:noFill/>
          <a:ln>
            <a:noFill/>
          </a:ln>
        </p:spPr>
        <p:style>
          <a:lnRef idx="0"/>
          <a:fillRef idx="0"/>
          <a:effectRef idx="0"/>
          <a:fontRef idx="minor"/>
        </p:style>
        <p:txBody>
          <a:bodyPr lIns="90000" rIns="90000" tIns="45000" bIns="45000">
            <a:normAutofit/>
          </a:bodyPr>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Charismatic Leader</a:t>
            </a:r>
            <a:endParaRPr b="0" lang="en-US" sz="24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Barack Obama</a:t>
            </a:r>
            <a:endParaRPr b="0" lang="en-US" sz="21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Leadership Qualities</a:t>
            </a:r>
            <a:endParaRPr b="0" lang="en-US" sz="24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Confident</a:t>
            </a:r>
            <a:endParaRPr b="0" lang="en-US" sz="21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Visionary</a:t>
            </a:r>
            <a:endParaRPr b="0" lang="en-US" sz="21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Courageous</a:t>
            </a:r>
            <a:endParaRPr b="0" lang="en-US" sz="21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Motivational</a:t>
            </a:r>
            <a:endParaRPr b="0" lang="en-US" sz="21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Inspirational</a:t>
            </a:r>
            <a:endParaRPr b="0" lang="en-US" sz="21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Why I chose him?</a:t>
            </a:r>
            <a:endParaRPr b="0" lang="en-US" sz="24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He was exceptional</a:t>
            </a:r>
            <a:endParaRPr b="0" lang="en-US" sz="21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Determined</a:t>
            </a:r>
            <a:endParaRPr b="0" lang="en-US" sz="21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Changed America</a:t>
            </a:r>
            <a:endParaRPr b="0" lang="en-US" sz="21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Visionary</a:t>
            </a:r>
            <a:endParaRPr b="0" lang="en-US" sz="2100" spc="-1" strike="noStrike">
              <a:latin typeface="Arial"/>
            </a:endParaRPr>
          </a:p>
          <a:p>
            <a:pPr lvl="1" marL="640080" indent="-273240">
              <a:lnSpc>
                <a:spcPct val="100000"/>
              </a:lnSpc>
              <a:spcBef>
                <a:spcPts val="420"/>
              </a:spcBef>
              <a:buClr>
                <a:srgbClr val="fe8637"/>
              </a:buClr>
              <a:buSzPct val="80000"/>
              <a:buFont typeface="Wingdings" charset="2"/>
              <a:buChar char=""/>
            </a:pPr>
            <a:r>
              <a:rPr b="0" lang="en-US" sz="2100" spc="-1" strike="noStrike">
                <a:solidFill>
                  <a:srgbClr val="000000"/>
                </a:solidFill>
                <a:latin typeface="Century Schoolbook"/>
                <a:ea typeface="DejaVu Sans"/>
              </a:rPr>
              <a:t>Inspires me to do well in my community</a:t>
            </a:r>
            <a:endParaRPr b="0" lang="en-US" sz="2100" spc="-1" strike="noStrike">
              <a:latin typeface="Arial"/>
            </a:endParaRPr>
          </a:p>
        </p:txBody>
      </p:sp>
      <p:pic>
        <p:nvPicPr>
          <p:cNvPr id="127" name="Picture 2" descr=""/>
          <p:cNvPicPr/>
          <p:nvPr/>
        </p:nvPicPr>
        <p:blipFill>
          <a:blip r:embed="rId1"/>
          <a:srcRect l="0" t="0" r="8214" b="0"/>
          <a:stretch/>
        </p:blipFill>
        <p:spPr>
          <a:xfrm>
            <a:off x="5148000" y="1254240"/>
            <a:ext cx="3239280" cy="4405680"/>
          </a:xfrm>
          <a:prstGeom prst="rect">
            <a:avLst/>
          </a:prstGeom>
          <a:ln>
            <a:noFill/>
          </a:ln>
        </p:spPr>
      </p:pic>
      <p:sp>
        <p:nvSpPr>
          <p:cNvPr id="128"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A3CD7667-7169-4F5A-84CD-AB431E874D28}"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467640" y="332640"/>
            <a:ext cx="7466400" cy="579960"/>
          </a:xfrm>
          <a:prstGeom prst="rect">
            <a:avLst/>
          </a:prstGeom>
          <a:noFill/>
          <a:ln>
            <a:noFill/>
          </a:ln>
        </p:spPr>
        <p:style>
          <a:lnRef idx="0"/>
          <a:fillRef idx="0"/>
          <a:effectRef idx="0"/>
          <a:fontRef idx="minor"/>
        </p:style>
        <p:txBody>
          <a:bodyPr lIns="90000" rIns="90000" tIns="45000" bIns="45000" anchor="b">
            <a:normAutofit/>
          </a:bodyPr>
          <a:p>
            <a:pPr>
              <a:lnSpc>
                <a:spcPct val="100000"/>
              </a:lnSpc>
            </a:pPr>
            <a:r>
              <a:rPr b="1" lang="en-US" sz="3000" spc="-1" strike="noStrike" cap="small">
                <a:solidFill>
                  <a:srgbClr val="575f6d"/>
                </a:solidFill>
                <a:latin typeface="Century Schoolbook"/>
                <a:ea typeface="DejaVu Sans"/>
              </a:rPr>
              <a:t>Transformational Leadership Style</a:t>
            </a:r>
            <a:endParaRPr b="0" lang="en-US" sz="3000" spc="-1" strike="noStrike">
              <a:latin typeface="Arial"/>
            </a:endParaRPr>
          </a:p>
        </p:txBody>
      </p:sp>
      <p:sp>
        <p:nvSpPr>
          <p:cNvPr id="130" name="CustomShape 2"/>
          <p:cNvSpPr/>
          <p:nvPr/>
        </p:nvSpPr>
        <p:spPr>
          <a:xfrm>
            <a:off x="395640" y="980640"/>
            <a:ext cx="8136000" cy="5759640"/>
          </a:xfrm>
          <a:prstGeom prst="rect">
            <a:avLst/>
          </a:prstGeom>
          <a:noFill/>
          <a:ln>
            <a:noFill/>
          </a:ln>
        </p:spPr>
        <p:style>
          <a:lnRef idx="0"/>
          <a:fillRef idx="0"/>
          <a:effectRef idx="0"/>
          <a:fontRef idx="minor"/>
        </p:style>
        <p:txBody>
          <a:bodyPr lIns="90000" rIns="90000" tIns="45000" bIns="45000">
            <a:normAutofit/>
          </a:bodyPr>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Possesses optimistic future</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Aids followers to increase</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Inspires and empowers others</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Stimulates intellectually</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Individualized focus and consideration</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High inspirational commitment </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Influence is idealized </a:t>
            </a:r>
            <a:r>
              <a:rPr b="0" lang="en-US" sz="2200" spc="-1" strike="noStrike">
                <a:solidFill>
                  <a:srgbClr val="000000"/>
                </a:solidFill>
                <a:latin typeface="Times New Roman"/>
                <a:ea typeface="DejaVu Sans"/>
              </a:rPr>
              <a:t>(Van Wart,2015)</a:t>
            </a:r>
            <a:endParaRPr b="0" lang="en-US" sz="2200" spc="-1" strike="noStrike">
              <a:latin typeface="Arial"/>
            </a:endParaRPr>
          </a:p>
          <a:p>
            <a:pPr>
              <a:lnSpc>
                <a:spcPct val="100000"/>
              </a:lnSpc>
              <a:spcBef>
                <a:spcPts val="601"/>
              </a:spcBef>
            </a:pPr>
            <a:endParaRPr b="0" lang="en-US" sz="22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575f6d"/>
                </a:solidFill>
                <a:latin typeface="Century Schoolbook"/>
                <a:ea typeface="DejaVu Sans"/>
              </a:rPr>
              <a:t>Possible Drawbacks</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	</a:t>
            </a:r>
            <a:r>
              <a:rPr b="0" lang="en-US" sz="2400" spc="-1" strike="noStrike">
                <a:solidFill>
                  <a:srgbClr val="000000"/>
                </a:solidFill>
                <a:latin typeface="Century Schoolbook"/>
                <a:ea typeface="DejaVu Sans"/>
              </a:rPr>
              <a:t>May exercise Abuse of Power</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	</a:t>
            </a:r>
            <a:r>
              <a:rPr b="0" lang="en-US" sz="2400" spc="-1" strike="noStrike">
                <a:solidFill>
                  <a:srgbClr val="000000"/>
                </a:solidFill>
                <a:latin typeface="Century Schoolbook"/>
                <a:ea typeface="DejaVu Sans"/>
              </a:rPr>
              <a:t>Backfiring of Influence</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	</a:t>
            </a:r>
            <a:r>
              <a:rPr b="0" lang="en-US" sz="2400" spc="-1" strike="noStrike">
                <a:solidFill>
                  <a:srgbClr val="000000"/>
                </a:solidFill>
                <a:latin typeface="Century Schoolbook"/>
                <a:ea typeface="DejaVu Sans"/>
              </a:rPr>
              <a:t>Employee Burn out</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	</a:t>
            </a:r>
            <a:r>
              <a:rPr b="0" lang="en-US" sz="2400" spc="-1" strike="noStrike">
                <a:solidFill>
                  <a:srgbClr val="000000"/>
                </a:solidFill>
                <a:latin typeface="Century Schoolbook"/>
                <a:ea typeface="DejaVu Sans"/>
              </a:rPr>
              <a:t>Prioritization factor</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	</a:t>
            </a:r>
            <a:r>
              <a:rPr b="0" lang="en-US" sz="2400" spc="-1" strike="noStrike">
                <a:solidFill>
                  <a:srgbClr val="000000"/>
                </a:solidFill>
                <a:latin typeface="Century Schoolbook"/>
                <a:ea typeface="DejaVu Sans"/>
              </a:rPr>
              <a:t>Risky for supporters</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	</a:t>
            </a:r>
            <a:r>
              <a:rPr b="0" lang="en-US" sz="2400" spc="-1" strike="noStrike">
                <a:solidFill>
                  <a:srgbClr val="000000"/>
                </a:solidFill>
                <a:latin typeface="Century Schoolbook"/>
                <a:ea typeface="DejaVu Sans"/>
              </a:rPr>
              <a:t>Overlooking reality</a:t>
            </a:r>
            <a:endParaRPr b="0" lang="en-US" sz="2400" spc="-1" strike="noStrike">
              <a:latin typeface="Arial"/>
            </a:endParaRPr>
          </a:p>
          <a:p>
            <a:pPr>
              <a:lnSpc>
                <a:spcPct val="100000"/>
              </a:lnSpc>
              <a:spcBef>
                <a:spcPts val="601"/>
              </a:spcBef>
            </a:pPr>
            <a:endParaRPr b="0" lang="en-US" sz="2400" spc="-1" strike="noStrike">
              <a:latin typeface="Arial"/>
            </a:endParaRPr>
          </a:p>
        </p:txBody>
      </p:sp>
      <p:sp>
        <p:nvSpPr>
          <p:cNvPr id="131"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37E7DCF5-BD4C-4332-8F42-4FDD1A9FB03E}"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467640" y="260640"/>
            <a:ext cx="7466400" cy="651960"/>
          </a:xfrm>
          <a:prstGeom prst="rect">
            <a:avLst/>
          </a:prstGeom>
          <a:noFill/>
          <a:ln>
            <a:noFill/>
          </a:ln>
        </p:spPr>
        <p:style>
          <a:lnRef idx="0"/>
          <a:fillRef idx="0"/>
          <a:effectRef idx="0"/>
          <a:fontRef idx="minor"/>
        </p:style>
        <p:txBody>
          <a:bodyPr lIns="90000" rIns="90000" tIns="45000" bIns="45000" anchor="b"/>
          <a:p>
            <a:pPr>
              <a:lnSpc>
                <a:spcPct val="100000"/>
              </a:lnSpc>
            </a:pPr>
            <a:r>
              <a:rPr b="1" lang="en-US" sz="3000" spc="-1" strike="noStrike" cap="small">
                <a:solidFill>
                  <a:srgbClr val="575f6d"/>
                </a:solidFill>
                <a:latin typeface="Century Schoolbook"/>
                <a:ea typeface="DejaVu Sans"/>
              </a:rPr>
              <a:t>Transformational Leader</a:t>
            </a:r>
            <a:endParaRPr b="0" lang="en-US" sz="3000" spc="-1" strike="noStrike">
              <a:latin typeface="Arial"/>
            </a:endParaRPr>
          </a:p>
        </p:txBody>
      </p:sp>
      <p:sp>
        <p:nvSpPr>
          <p:cNvPr id="133" name="CustomShape 2"/>
          <p:cNvSpPr/>
          <p:nvPr/>
        </p:nvSpPr>
        <p:spPr>
          <a:xfrm>
            <a:off x="467640" y="908640"/>
            <a:ext cx="8208000" cy="5759640"/>
          </a:xfrm>
          <a:prstGeom prst="rect">
            <a:avLst/>
          </a:prstGeom>
          <a:noFill/>
          <a:ln>
            <a:noFill/>
          </a:ln>
        </p:spPr>
        <p:style>
          <a:lnRef idx="0"/>
          <a:fillRef idx="0"/>
          <a:effectRef idx="0"/>
          <a:fontRef idx="minor"/>
        </p:style>
        <p:txBody>
          <a:bodyPr lIns="90000" rIns="90000" tIns="45000" bIns="45000"/>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Transformational leader example </a:t>
            </a:r>
            <a:endParaRPr b="0" lang="en-US" sz="24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Steve Jobs</a:t>
            </a:r>
            <a:endParaRPr b="0" lang="en-US" sz="21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Transformational Leader Qualities</a:t>
            </a:r>
            <a:endParaRPr b="0" lang="en-US" sz="24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 </a:t>
            </a:r>
            <a:r>
              <a:rPr b="0" lang="en-US" sz="2100" spc="-1" strike="noStrike">
                <a:solidFill>
                  <a:srgbClr val="000000"/>
                </a:solidFill>
                <a:latin typeface="Century Schoolbook"/>
                <a:ea typeface="DejaVu Sans"/>
              </a:rPr>
              <a:t>Stimulator of change and charismatic communicator</a:t>
            </a:r>
            <a:endParaRPr b="0" lang="en-US" sz="21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Proactive and avoided technical mistakes</a:t>
            </a:r>
            <a:endParaRPr b="0" lang="en-US" sz="21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Organizational consciousness</a:t>
            </a:r>
            <a:endParaRPr b="0" lang="en-US" sz="21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Stabilized organization</a:t>
            </a:r>
            <a:endParaRPr b="0" lang="en-US" sz="21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Filled performance gaps</a:t>
            </a:r>
            <a:endParaRPr b="0" lang="en-US" sz="21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Why I chose him?</a:t>
            </a:r>
            <a:endParaRPr b="0" lang="en-US" sz="2400" spc="-1" strike="noStrike">
              <a:latin typeface="Arial"/>
            </a:endParaRPr>
          </a:p>
          <a:p>
            <a:pPr lvl="1" marL="640080" indent="-273240">
              <a:lnSpc>
                <a:spcPct val="100000"/>
              </a:lnSpc>
              <a:spcBef>
                <a:spcPts val="420"/>
              </a:spcBef>
              <a:buClr>
                <a:srgbClr val="fe8637"/>
              </a:buClr>
              <a:buSzPct val="80000"/>
              <a:buFont typeface="Wingdings 2" charset="2"/>
              <a:buChar char=""/>
            </a:pPr>
            <a:r>
              <a:rPr b="0" lang="en-US" sz="2100" spc="-1" strike="noStrike">
                <a:solidFill>
                  <a:srgbClr val="000000"/>
                </a:solidFill>
                <a:latin typeface="Century Schoolbook"/>
                <a:ea typeface="DejaVu Sans"/>
              </a:rPr>
              <a:t>He challenged market norms through technological innovation. Continuous product improvement made Apple a worldwide winner due to his vision and strategy. His brand recognition and positioning was so perfect that people literally owned the brand.</a:t>
            </a:r>
            <a:endParaRPr b="0" lang="en-US" sz="2100" spc="-1" strike="noStrike">
              <a:latin typeface="Arial"/>
            </a:endParaRPr>
          </a:p>
        </p:txBody>
      </p:sp>
      <p:pic>
        <p:nvPicPr>
          <p:cNvPr id="134" name="Picture 2" descr=""/>
          <p:cNvPicPr/>
          <p:nvPr/>
        </p:nvPicPr>
        <p:blipFill>
          <a:blip r:embed="rId1"/>
          <a:srcRect l="0" t="0" r="0" b="44405"/>
          <a:stretch/>
        </p:blipFill>
        <p:spPr>
          <a:xfrm>
            <a:off x="6300360" y="188640"/>
            <a:ext cx="2425680" cy="2027520"/>
          </a:xfrm>
          <a:prstGeom prst="rect">
            <a:avLst/>
          </a:prstGeom>
          <a:ln>
            <a:noFill/>
          </a:ln>
        </p:spPr>
      </p:pic>
      <p:sp>
        <p:nvSpPr>
          <p:cNvPr id="135"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A2C9B525-668F-4C1C-B601-FD0844F8342A}"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395640" y="188640"/>
            <a:ext cx="7466400" cy="939960"/>
          </a:xfrm>
          <a:prstGeom prst="rect">
            <a:avLst/>
          </a:prstGeom>
          <a:noFill/>
          <a:ln>
            <a:noFill/>
          </a:ln>
        </p:spPr>
        <p:style>
          <a:lnRef idx="0"/>
          <a:fillRef idx="0"/>
          <a:effectRef idx="0"/>
          <a:fontRef idx="minor"/>
        </p:style>
        <p:txBody>
          <a:bodyPr lIns="90000" rIns="90000" tIns="45000" bIns="45000" anchor="b">
            <a:normAutofit/>
          </a:bodyPr>
          <a:p>
            <a:pPr>
              <a:lnSpc>
                <a:spcPct val="100000"/>
              </a:lnSpc>
            </a:pPr>
            <a:r>
              <a:rPr b="0" lang="en-US" sz="3000" spc="-1" strike="noStrike" cap="small">
                <a:solidFill>
                  <a:srgbClr val="575f6d"/>
                </a:solidFill>
                <a:latin typeface="Century Schoolbook"/>
                <a:ea typeface="DejaVu Sans"/>
              </a:rPr>
              <a:t>Can a transformational leader be detrimental to organization or society?</a:t>
            </a:r>
            <a:endParaRPr b="0" lang="en-US" sz="3000" spc="-1" strike="noStrike">
              <a:latin typeface="Arial"/>
            </a:endParaRPr>
          </a:p>
        </p:txBody>
      </p:sp>
      <p:sp>
        <p:nvSpPr>
          <p:cNvPr id="137" name="CustomShape 2"/>
          <p:cNvSpPr/>
          <p:nvPr/>
        </p:nvSpPr>
        <p:spPr>
          <a:xfrm>
            <a:off x="457200" y="1196640"/>
            <a:ext cx="8218080" cy="5276160"/>
          </a:xfrm>
          <a:prstGeom prst="rect">
            <a:avLst/>
          </a:prstGeom>
          <a:noFill/>
          <a:ln>
            <a:noFill/>
          </a:ln>
        </p:spPr>
        <p:style>
          <a:lnRef idx="0"/>
          <a:fillRef idx="0"/>
          <a:effectRef idx="0"/>
          <a:fontRef idx="minor"/>
        </p:style>
        <p:txBody>
          <a:bodyPr lIns="90000" rIns="90000" tIns="45000" bIns="45000"/>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Unlikely possible</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Such leaders have positive outlook</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Optimistic projection on followers</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Inspire knowledge creation and sharing</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Inspire creativity and growth</a:t>
            </a:r>
            <a:endParaRPr b="0" lang="en-US" sz="2400" spc="-1" strike="noStrike">
              <a:latin typeface="Arial"/>
            </a:endParaRPr>
          </a:p>
          <a:p>
            <a:pPr marL="274320" indent="-273240">
              <a:lnSpc>
                <a:spcPct val="100000"/>
              </a:lnSpc>
              <a:spcBef>
                <a:spcPts val="601"/>
              </a:spcBef>
              <a:buClr>
                <a:srgbClr val="fe8637"/>
              </a:buClr>
              <a:buSzPct val="70000"/>
              <a:buFont typeface="Wingdings" charset="2"/>
              <a:buChar char=""/>
            </a:pPr>
            <a:r>
              <a:rPr b="0" lang="en-US" sz="2400" spc="-1" strike="noStrike">
                <a:solidFill>
                  <a:srgbClr val="000000"/>
                </a:solidFill>
                <a:latin typeface="Century Schoolbook"/>
                <a:ea typeface="DejaVu Sans"/>
              </a:rPr>
              <a:t>Instil individual growth to align to organizational growth (Yukl,1994).</a:t>
            </a:r>
            <a:endParaRPr b="0" lang="en-US" sz="2400" spc="-1" strike="noStrike">
              <a:latin typeface="Arial"/>
            </a:endParaRPr>
          </a:p>
          <a:p>
            <a:pPr>
              <a:lnSpc>
                <a:spcPct val="100000"/>
              </a:lnSpc>
              <a:spcBef>
                <a:spcPts val="601"/>
              </a:spcBef>
            </a:pPr>
            <a:endParaRPr b="0" lang="en-US" sz="2400" spc="-1" strike="noStrike">
              <a:latin typeface="Arial"/>
            </a:endParaRPr>
          </a:p>
        </p:txBody>
      </p:sp>
      <p:sp>
        <p:nvSpPr>
          <p:cNvPr id="138" name="CustomShape 3"/>
          <p:cNvSpPr/>
          <p:nvPr/>
        </p:nvSpPr>
        <p:spPr>
          <a:xfrm>
            <a:off x="8129160" y="5734080"/>
            <a:ext cx="608400" cy="520200"/>
          </a:xfrm>
          <a:prstGeom prst="rect">
            <a:avLst/>
          </a:prstGeom>
          <a:noFill/>
          <a:ln>
            <a:noFill/>
          </a:ln>
        </p:spPr>
        <p:style>
          <a:lnRef idx="0"/>
          <a:fillRef idx="0"/>
          <a:effectRef idx="0"/>
          <a:fontRef idx="minor"/>
        </p:style>
        <p:txBody>
          <a:bodyPr lIns="90000" rIns="90000" tIns="45000" bIns="45000" anchor="ctr"/>
          <a:p>
            <a:pPr algn="ctr">
              <a:lnSpc>
                <a:spcPct val="100000"/>
              </a:lnSpc>
            </a:pPr>
            <a:fld id="{8524DFD4-807F-4239-AA02-5D48BCF986D1}" type="slidenum">
              <a:rPr b="1" lang="en-US" sz="1400" spc="-1" strike="noStrike">
                <a:solidFill>
                  <a:srgbClr val="ffffff"/>
                </a:solidFill>
                <a:latin typeface="Century Schoolbook"/>
                <a:ea typeface="DejaVu Sans"/>
              </a:rPr>
              <a:t>1</a:t>
            </a:fld>
            <a:endParaRPr b="0" lang="en-US" sz="14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Oriel</Template>
  <TotalTime>279</TotalTime>
  <Application>LibreOffice/6.0.7.3$Linux_X86_64 LibreOffice_project/00m0$Build-3</Application>
  <Words>1027</Words>
  <Paragraphs>152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2020-02-27T19:23:54Z</dcterms:created>
  <dc:creator/>
  <dc:description/>
  <dc:language>en-US</dc:language>
  <cp:lastModifiedBy/>
  <dcterms:modified xsi:type="dcterms:W3CDTF">2020-03-01T00:48:13Z</dcterms:modified>
  <cp:revision>34</cp:revision>
  <dc:subject/>
  <dc:title>Leadership attributes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9</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