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67" r:id="rId2"/>
    <p:sldId id="346" r:id="rId3"/>
    <p:sldId id="360" r:id="rId4"/>
    <p:sldId id="308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  <p:sldId id="447" r:id="rId28"/>
    <p:sldId id="448" r:id="rId29"/>
    <p:sldId id="449" r:id="rId30"/>
    <p:sldId id="450" r:id="rId31"/>
    <p:sldId id="451" r:id="rId32"/>
    <p:sldId id="452" r:id="rId33"/>
    <p:sldId id="454" r:id="rId34"/>
    <p:sldId id="455" r:id="rId35"/>
    <p:sldId id="456" r:id="rId36"/>
    <p:sldId id="453" r:id="rId37"/>
    <p:sldId id="457" r:id="rId38"/>
    <p:sldId id="458" r:id="rId39"/>
    <p:sldId id="459" r:id="rId40"/>
    <p:sldId id="460" r:id="rId41"/>
    <p:sldId id="461" r:id="rId42"/>
    <p:sldId id="305" r:id="rId43"/>
    <p:sldId id="395" r:id="rId44"/>
    <p:sldId id="46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7" name="Jennifer Lynn" initials="JL [67]" lastIdx="1" clrIdx="66">
    <p:extLst/>
  </p:cmAuthor>
  <p:cmAuthor id="1" name="Jennifer Lynn" initials="JL" lastIdx="7" clrIdx="0">
    <p:extLst/>
  </p:cmAuthor>
  <p:cmAuthor id="68" name="Jennifer Lynn" initials="JL [68]" lastIdx="1" clrIdx="67">
    <p:extLst/>
  </p:cmAuthor>
  <p:cmAuthor id="2" name="Jennifer Lynn" initials="JL [2]" lastIdx="1" clrIdx="1">
    <p:extLst/>
  </p:cmAuthor>
  <p:cmAuthor id="69" name="Jennifer Lynn" initials="JL [69]" lastIdx="1" clrIdx="68">
    <p:extLst/>
  </p:cmAuthor>
  <p:cmAuthor id="3" name="Jennifer Lynn" initials="JL [3]" lastIdx="1" clrIdx="2">
    <p:extLst/>
  </p:cmAuthor>
  <p:cmAuthor id="70" name="Jennifer Lynn" initials="JL [70]" lastIdx="1" clrIdx="69">
    <p:extLst/>
  </p:cmAuthor>
  <p:cmAuthor id="4" name="Jennifer Lynn" initials="JL [4]" lastIdx="1" clrIdx="3">
    <p:extLst/>
  </p:cmAuthor>
  <p:cmAuthor id="71" name="Jennifer Lynn" initials="JL [71]" lastIdx="1" clrIdx="70">
    <p:extLst/>
  </p:cmAuthor>
  <p:cmAuthor id="5" name="Jennifer Lynn" initials="JL [5]" lastIdx="1" clrIdx="4">
    <p:extLst/>
  </p:cmAuthor>
  <p:cmAuthor id="72" name="Jennifer Lynn" initials="JL [72]" lastIdx="1" clrIdx="71">
    <p:extLst/>
  </p:cmAuthor>
  <p:cmAuthor id="6" name="Jennifer Lynn" initials="JL [6]" lastIdx="1" clrIdx="5">
    <p:extLst/>
  </p:cmAuthor>
  <p:cmAuthor id="73" name="Jennifer Lynn" initials="JL [73]" lastIdx="1" clrIdx="72">
    <p:extLst/>
  </p:cmAuthor>
  <p:cmAuthor id="7" name="Jennifer Lynn" initials="JL [7]" lastIdx="1" clrIdx="6">
    <p:extLst/>
  </p:cmAuthor>
  <p:cmAuthor id="74" name="Jennifer Lynn" initials="JL [74]" lastIdx="1" clrIdx="73">
    <p:extLst/>
  </p:cmAuthor>
  <p:cmAuthor id="8" name="Jennifer Lynn" initials="JL [8]" lastIdx="1" clrIdx="7">
    <p:extLst/>
  </p:cmAuthor>
  <p:cmAuthor id="75" name="Jennifer Lynn" initials="JL [75]" lastIdx="1" clrIdx="74">
    <p:extLst/>
  </p:cmAuthor>
  <p:cmAuthor id="9" name="Jennifer Lynn" initials="JL [9]" lastIdx="1" clrIdx="8">
    <p:extLst/>
  </p:cmAuthor>
  <p:cmAuthor id="76" name="Jennifer Lynn" initials="JL [76]" lastIdx="1" clrIdx="75">
    <p:extLst/>
  </p:cmAuthor>
  <p:cmAuthor id="10" name="Jennifer Lynn" initials="JL [10]" lastIdx="1" clrIdx="9">
    <p:extLst/>
  </p:cmAuthor>
  <p:cmAuthor id="77" name="Jennifer Lynn" initials="JL [77]" lastIdx="1" clrIdx="76">
    <p:extLst/>
  </p:cmAuthor>
  <p:cmAuthor id="11" name="Jennifer Lynn" initials="JL [11]" lastIdx="1" clrIdx="10">
    <p:extLst/>
  </p:cmAuthor>
  <p:cmAuthor id="78" name="Jennifer Lynn" initials="JL [78]" lastIdx="1" clrIdx="77">
    <p:extLst/>
  </p:cmAuthor>
  <p:cmAuthor id="12" name="Jennifer Lynn" initials="JL [12]" lastIdx="1" clrIdx="11">
    <p:extLst/>
  </p:cmAuthor>
  <p:cmAuthor id="79" name="Jennifer Lynn" initials="JL [79]" lastIdx="1" clrIdx="78">
    <p:extLst/>
  </p:cmAuthor>
  <p:cmAuthor id="13" name="Jennifer Lynn" initials="JL [13]" lastIdx="1" clrIdx="12">
    <p:extLst/>
  </p:cmAuthor>
  <p:cmAuthor id="80" name="Jennifer Lynn" initials="JL [80]" lastIdx="1" clrIdx="79">
    <p:extLst/>
  </p:cmAuthor>
  <p:cmAuthor id="14" name="Jennifer Lynn" initials="JL [14]" lastIdx="1" clrIdx="13">
    <p:extLst/>
  </p:cmAuthor>
  <p:cmAuthor id="81" name="Jennifer Lynn" initials="JL [81]" lastIdx="1" clrIdx="80">
    <p:extLst/>
  </p:cmAuthor>
  <p:cmAuthor id="82" name="Elcano, Tierra Ross" initials="ETR" lastIdx="9" clrIdx="81">
    <p:extLst/>
  </p:cmAuthor>
  <p:cmAuthor id="15" name="Jennifer Lynn" initials="JL [15]" lastIdx="1" clrIdx="14">
    <p:extLst/>
  </p:cmAuthor>
  <p:cmAuthor id="16" name="Jennifer Lynn" initials="JL [16]" lastIdx="1" clrIdx="15">
    <p:extLst/>
  </p:cmAuthor>
  <p:cmAuthor id="17" name="Jennifer Lynn" initials="JL [17]" lastIdx="1" clrIdx="16">
    <p:extLst/>
  </p:cmAuthor>
  <p:cmAuthor id="18" name="Jennifer Lynn" initials="JL [18]" lastIdx="1" clrIdx="17">
    <p:extLst/>
  </p:cmAuthor>
  <p:cmAuthor id="19" name="Jennifer Lynn" initials="JL [19]" lastIdx="1" clrIdx="18">
    <p:extLst/>
  </p:cmAuthor>
  <p:cmAuthor id="20" name="Jennifer Lynn" initials="JL [20]" lastIdx="1" clrIdx="19">
    <p:extLst/>
  </p:cmAuthor>
  <p:cmAuthor id="21" name="Jennifer Lynn" initials="JL [21]" lastIdx="1" clrIdx="20">
    <p:extLst/>
  </p:cmAuthor>
  <p:cmAuthor id="22" name="Jennifer Lynn" initials="JL [22]" lastIdx="1" clrIdx="21">
    <p:extLst/>
  </p:cmAuthor>
  <p:cmAuthor id="23" name="Jennifer Lynn" initials="JL [23]" lastIdx="1" clrIdx="22">
    <p:extLst/>
  </p:cmAuthor>
  <p:cmAuthor id="24" name="Jennifer Lynn" initials="JL [24]" lastIdx="1" clrIdx="23">
    <p:extLst/>
  </p:cmAuthor>
  <p:cmAuthor id="25" name="Jennifer Lynn" initials="JL [25]" lastIdx="1" clrIdx="24">
    <p:extLst/>
  </p:cmAuthor>
  <p:cmAuthor id="26" name="Jennifer Lynn" initials="JL [26]" lastIdx="1" clrIdx="25">
    <p:extLst/>
  </p:cmAuthor>
  <p:cmAuthor id="27" name="Jennifer Lynn" initials="JL [27]" lastIdx="1" clrIdx="26">
    <p:extLst/>
  </p:cmAuthor>
  <p:cmAuthor id="28" name="Jennifer Lynn" initials="JL [28]" lastIdx="1" clrIdx="27">
    <p:extLst/>
  </p:cmAuthor>
  <p:cmAuthor id="29" name="Jennifer Lynn" initials="JL [29]" lastIdx="1" clrIdx="28">
    <p:extLst/>
  </p:cmAuthor>
  <p:cmAuthor id="30" name="Jennifer Lynn" initials="JL [30]" lastIdx="1" clrIdx="29">
    <p:extLst/>
  </p:cmAuthor>
  <p:cmAuthor id="31" name="Jennifer Lynn" initials="JL [31]" lastIdx="1" clrIdx="30">
    <p:extLst/>
  </p:cmAuthor>
  <p:cmAuthor id="32" name="Jennifer Lynn" initials="JL [32]" lastIdx="1" clrIdx="31">
    <p:extLst/>
  </p:cmAuthor>
  <p:cmAuthor id="33" name="Jennifer Lynn" initials="JL [33]" lastIdx="1" clrIdx="32">
    <p:extLst/>
  </p:cmAuthor>
  <p:cmAuthor id="34" name="Jennifer Lynn" initials="JL [34]" lastIdx="1" clrIdx="33">
    <p:extLst/>
  </p:cmAuthor>
  <p:cmAuthor id="35" name="Jennifer Lynn" initials="JL [35]" lastIdx="1" clrIdx="34">
    <p:extLst/>
  </p:cmAuthor>
  <p:cmAuthor id="36" name="Jennifer Lynn" initials="JL [36]" lastIdx="1" clrIdx="35">
    <p:extLst/>
  </p:cmAuthor>
  <p:cmAuthor id="37" name="Jennifer Lynn" initials="JL [37]" lastIdx="1" clrIdx="36">
    <p:extLst/>
  </p:cmAuthor>
  <p:cmAuthor id="38" name="Jennifer Lynn" initials="JL [38]" lastIdx="1" clrIdx="37">
    <p:extLst/>
  </p:cmAuthor>
  <p:cmAuthor id="39" name="Jennifer Lynn" initials="JL [39]" lastIdx="1" clrIdx="38">
    <p:extLst/>
  </p:cmAuthor>
  <p:cmAuthor id="40" name="Jennifer Lynn" initials="JL [40]" lastIdx="1" clrIdx="39">
    <p:extLst/>
  </p:cmAuthor>
  <p:cmAuthor id="41" name="Jennifer Lynn" initials="JL [41]" lastIdx="1" clrIdx="40">
    <p:extLst/>
  </p:cmAuthor>
  <p:cmAuthor id="42" name="Jennifer Lynn" initials="JL [42]" lastIdx="1" clrIdx="41">
    <p:extLst/>
  </p:cmAuthor>
  <p:cmAuthor id="43" name="Jennifer Lynn" initials="JL [43]" lastIdx="1" clrIdx="42">
    <p:extLst/>
  </p:cmAuthor>
  <p:cmAuthor id="44" name="Jennifer Lynn" initials="JL [44]" lastIdx="1" clrIdx="43">
    <p:extLst/>
  </p:cmAuthor>
  <p:cmAuthor id="45" name="Jennifer Lynn" initials="JL [45]" lastIdx="1" clrIdx="44">
    <p:extLst/>
  </p:cmAuthor>
  <p:cmAuthor id="46" name="Jennifer Lynn" initials="JL [46]" lastIdx="1" clrIdx="45">
    <p:extLst/>
  </p:cmAuthor>
  <p:cmAuthor id="47" name="Jennifer Lynn" initials="JL [47]" lastIdx="1" clrIdx="46">
    <p:extLst/>
  </p:cmAuthor>
  <p:cmAuthor id="48" name="Jennifer Lynn" initials="JL [48]" lastIdx="1" clrIdx="47">
    <p:extLst/>
  </p:cmAuthor>
  <p:cmAuthor id="49" name="Jennifer Lynn" initials="JL [49]" lastIdx="1" clrIdx="48">
    <p:extLst/>
  </p:cmAuthor>
  <p:cmAuthor id="50" name="Jennifer Lynn" initials="JL [50]" lastIdx="1" clrIdx="49">
    <p:extLst/>
  </p:cmAuthor>
  <p:cmAuthor id="51" name="Jennifer Lynn" initials="JL [51]" lastIdx="1" clrIdx="50">
    <p:extLst/>
  </p:cmAuthor>
  <p:cmAuthor id="52" name="Jennifer Lynn" initials="JL [52]" lastIdx="1" clrIdx="51">
    <p:extLst/>
  </p:cmAuthor>
  <p:cmAuthor id="53" name="Jennifer Lynn" initials="JL [53]" lastIdx="1" clrIdx="52">
    <p:extLst/>
  </p:cmAuthor>
  <p:cmAuthor id="54" name="Jennifer Lynn" initials="JL [54]" lastIdx="1" clrIdx="53">
    <p:extLst/>
  </p:cmAuthor>
  <p:cmAuthor id="55" name="Jennifer Lynn" initials="JL [55]" lastIdx="1" clrIdx="54">
    <p:extLst/>
  </p:cmAuthor>
  <p:cmAuthor id="56" name="Jennifer Lynn" initials="JL [56]" lastIdx="1" clrIdx="55">
    <p:extLst/>
  </p:cmAuthor>
  <p:cmAuthor id="57" name="Jennifer Lynn" initials="JL [57]" lastIdx="1" clrIdx="56">
    <p:extLst/>
  </p:cmAuthor>
  <p:cmAuthor id="58" name="Jennifer Lynn" initials="JL [58]" lastIdx="1" clrIdx="57">
    <p:extLst/>
  </p:cmAuthor>
  <p:cmAuthor id="59" name="Jennifer Lynn" initials="JL [59]" lastIdx="1" clrIdx="58">
    <p:extLst/>
  </p:cmAuthor>
  <p:cmAuthor id="60" name="Jennifer Lynn" initials="JL [60]" lastIdx="1" clrIdx="59">
    <p:extLst/>
  </p:cmAuthor>
  <p:cmAuthor id="61" name="Jennifer Lynn" initials="JL [61]" lastIdx="1" clrIdx="60">
    <p:extLst/>
  </p:cmAuthor>
  <p:cmAuthor id="62" name="Jennifer Lynn" initials="JL [62]" lastIdx="1" clrIdx="61">
    <p:extLst/>
  </p:cmAuthor>
  <p:cmAuthor id="63" name="Jennifer Lynn" initials="JL [63]" lastIdx="1" clrIdx="62">
    <p:extLst/>
  </p:cmAuthor>
  <p:cmAuthor id="64" name="Jennifer Lynn" initials="JL [64]" lastIdx="1" clrIdx="63">
    <p:extLst/>
  </p:cmAuthor>
  <p:cmAuthor id="65" name="Jennifer Lynn" initials="JL [65]" lastIdx="1" clrIdx="64">
    <p:extLst/>
  </p:cmAuthor>
  <p:cmAuthor id="66" name="Jennifer Lynn" initials="JL [66]" lastIdx="1" clrIdx="6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84" autoAdjust="0"/>
  </p:normalViewPr>
  <p:slideViewPr>
    <p:cSldViewPr>
      <p:cViewPr varScale="1">
        <p:scale>
          <a:sx n="63" d="100"/>
          <a:sy n="63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03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Slide 2 is list of textbook LO numbers and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734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Slide 3</a:t>
            </a:r>
            <a:r>
              <a:rPr lang="en-US" b="0" baseline="0" dirty="0" smtClean="0"/>
              <a:t> </a:t>
            </a:r>
            <a:r>
              <a:rPr lang="en-US" b="0" dirty="0" smtClean="0"/>
              <a:t>is list of textbook LO numbers and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8353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02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DD3B-F890-4317-89BE-CF32E2818331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52400" y="63246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798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272128-CB06-40D1-8BF9-78EF7F23CEE3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600200" y="6429345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71113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6529254"/>
            <a:ext cx="5867400" cy="187537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Click to add copyright line</a:t>
            </a:r>
            <a:endParaRPr lang="en-IN" dirty="0"/>
          </a:p>
        </p:txBody>
      </p:sp>
      <p:pic>
        <p:nvPicPr>
          <p:cNvPr id="15" name="Picture 14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89296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630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5DD662C-DD6E-41BF-B4D1-5BB9358B7E4C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106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>
            <a:lvl1pPr>
              <a:defRPr sz="33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add Learning Objective(s)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09576A-26DC-4030-BCC0-E856B07ACA65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46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4F086B2B-7DD2-4D20-99BF-4544DDD5F2F2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090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AF03-0BE1-4EC7-AA7D-5B9AE94074E8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0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300">
                <a:solidFill>
                  <a:srgbClr val="007FA3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BD9A79C-E1FC-4A18-94B7-475743023E0F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10" y="6376789"/>
            <a:ext cx="918000" cy="27991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582403" y="6456649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2203796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8E12-B9A8-4528-AFA0-37279E6D9E6B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79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300" b="1" cap="none" baseline="0">
                <a:solidFill>
                  <a:srgbClr val="007FA3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D3AE-7CD9-4375-B147-C3D51BA49F74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4704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943-D6A9-4B3A-B304-837A24150F83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512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777" y="6393937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1-5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9179ABE-F548-4057-A80A-ADC803138F90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600200" y="6429345"/>
            <a:ext cx="7162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1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  <p:sldLayoutId id="214748366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v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035" y="255877"/>
            <a:ext cx="8382000" cy="561800"/>
          </a:xfrm>
        </p:spPr>
        <p:txBody>
          <a:bodyPr>
            <a:noAutofit/>
          </a:bodyPr>
          <a:lstStyle/>
          <a:p>
            <a:pPr lvl="0" defTabSz="914400">
              <a:defRPr/>
            </a:pPr>
            <a:r>
              <a:rPr lang="en-US" altLang="en-US" sz="3600" b="1" kern="0" dirty="0">
                <a:solidFill>
                  <a:srgbClr val="007FA3"/>
                </a:solidFill>
                <a:latin typeface="+mj-lt"/>
                <a:ea typeface="+mn-ea"/>
                <a:cs typeface="Arial" panose="020B0604020202020204" pitchFamily="34" charset="0"/>
                <a:sym typeface="Times New Roman" panose="02020603050405020304" pitchFamily="18" charset="0"/>
              </a:rPr>
              <a:t>Contemporary Logistics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10035" y="939976"/>
            <a:ext cx="8229600" cy="478970"/>
          </a:xfrm>
        </p:spPr>
        <p:txBody>
          <a:bodyPr/>
          <a:lstStyle/>
          <a:p>
            <a:r>
              <a:rPr lang="en-US" sz="2400" dirty="0" smtClean="0"/>
              <a:t>Twelfth Edition, Global Edition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257800" y="2070984"/>
            <a:ext cx="2438400" cy="735707"/>
          </a:xfrm>
        </p:spPr>
        <p:txBody>
          <a:bodyPr/>
          <a:lstStyle/>
          <a:p>
            <a:pPr algn="ctr"/>
            <a:r>
              <a:rPr lang="en-US" sz="3600" b="1" dirty="0"/>
              <a:t>Chapter 4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267200" y="3146544"/>
            <a:ext cx="4571999" cy="1654056"/>
          </a:xfrm>
        </p:spPr>
        <p:txBody>
          <a:bodyPr/>
          <a:lstStyle/>
          <a:p>
            <a:pPr algn="ctr"/>
            <a:r>
              <a:rPr lang="en-US" sz="3000" dirty="0"/>
              <a:t>Organizational and Managerial Issues in Logistics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474259" y="6410928"/>
            <a:ext cx="5221941" cy="19790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Copyright © 2018 Pearson Education, Ltd. All Rights Reserved.</a:t>
            </a:r>
          </a:p>
          <a:p>
            <a:endParaRPr lang="en-US" sz="1500" dirty="0">
              <a:latin typeface="Calibri" panose="020F0502020204030204" pitchFamily="34" charset="0"/>
            </a:endParaRPr>
          </a:p>
        </p:txBody>
      </p:sp>
      <p:pic>
        <p:nvPicPr>
          <p:cNvPr id="8" name="Object 1" descr="Written by Paul R. Murphy Jr. and A. Michael Kneme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242" y="1538412"/>
            <a:ext cx="3496150" cy="437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6068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88879" y="457200"/>
            <a:ext cx="8229600" cy="703052"/>
          </a:xfrm>
        </p:spPr>
        <p:txBody>
          <a:bodyPr/>
          <a:lstStyle/>
          <a:p>
            <a:r>
              <a:rPr lang="en-US" altLang="en-US" dirty="0"/>
              <a:t>Organizing Logistics Within the Firm </a:t>
            </a:r>
            <a:r>
              <a:rPr lang="en-US" altLang="en-US" sz="1800" b="0" dirty="0" smtClean="0"/>
              <a:t>(7 </a:t>
            </a:r>
            <a:r>
              <a:rPr lang="en-US" altLang="en-US" sz="1800" b="0" dirty="0"/>
              <a:t>of 8)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1"/>
            <a:ext cx="8229600" cy="4550026"/>
          </a:xfrm>
        </p:spPr>
        <p:txBody>
          <a:bodyPr/>
          <a:lstStyle/>
          <a:p>
            <a:r>
              <a:rPr lang="en-US" sz="2400" dirty="0"/>
              <a:t>Organizational </a:t>
            </a:r>
            <a:r>
              <a:rPr lang="en-US" sz="2400" dirty="0" smtClean="0"/>
              <a:t>design </a:t>
            </a:r>
            <a:r>
              <a:rPr lang="en-US" sz="2400" dirty="0"/>
              <a:t>for </a:t>
            </a:r>
            <a:r>
              <a:rPr lang="en-US" sz="2400" dirty="0" smtClean="0"/>
              <a:t>logistics</a:t>
            </a:r>
            <a:endParaRPr lang="en-US" altLang="en-US" sz="2400" dirty="0"/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Network organizational design is manifested in terms of:</a:t>
            </a:r>
          </a:p>
          <a:p>
            <a:pPr marL="974725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Responsiveness</a:t>
            </a:r>
          </a:p>
          <a:p>
            <a:pPr marL="1311275" lvl="3" indent="-342900">
              <a:buFont typeface="Wingdings" panose="05000000000000000000" pitchFamily="2" charset="2"/>
              <a:buChar char="Ø"/>
            </a:pPr>
            <a:r>
              <a:rPr lang="en-US" altLang="en-US" sz="2400" dirty="0"/>
              <a:t>Reflects the degree to which an organization can accommodate unique or unplanned customer requests</a:t>
            </a:r>
          </a:p>
          <a:p>
            <a:pPr marL="1311275" lvl="3" indent="-342900">
              <a:buFont typeface="Wingdings" panose="05000000000000000000" pitchFamily="2" charset="2"/>
              <a:buChar char="Ø"/>
            </a:pPr>
            <a:r>
              <a:rPr lang="en-US" altLang="en-US" sz="2400" dirty="0"/>
              <a:t>Achieved when the appropriate decision </a:t>
            </a:r>
            <a:r>
              <a:rPr lang="en-US" altLang="en-US" sz="2400" dirty="0" smtClean="0"/>
              <a:t>makers </a:t>
            </a:r>
            <a:r>
              <a:rPr lang="en-US" altLang="en-US" sz="2400" dirty="0"/>
              <a:t>are provided with both relevant information and the authority to address unique or unplanned requests</a:t>
            </a:r>
          </a:p>
          <a:p>
            <a:pPr lvl="2"/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39101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88879" y="533400"/>
            <a:ext cx="8229600" cy="626852"/>
          </a:xfrm>
        </p:spPr>
        <p:txBody>
          <a:bodyPr/>
          <a:lstStyle/>
          <a:p>
            <a:r>
              <a:rPr lang="en-US" altLang="en-US" dirty="0"/>
              <a:t>Organizing Logistics Within the Firm </a:t>
            </a:r>
            <a:r>
              <a:rPr lang="en-US" altLang="en-US" sz="1800" b="0" dirty="0" smtClean="0"/>
              <a:t>(8 </a:t>
            </a:r>
            <a:r>
              <a:rPr lang="en-US" altLang="en-US" sz="1800" b="0" dirty="0"/>
              <a:t>of 8)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5079" y="1524000"/>
            <a:ext cx="8197921" cy="4525963"/>
          </a:xfrm>
        </p:spPr>
        <p:txBody>
          <a:bodyPr/>
          <a:lstStyle/>
          <a:p>
            <a:r>
              <a:rPr lang="en-US" sz="2400" dirty="0"/>
              <a:t>Organizational </a:t>
            </a:r>
            <a:r>
              <a:rPr lang="en-US" sz="2400" dirty="0" smtClean="0"/>
              <a:t>design </a:t>
            </a:r>
            <a:r>
              <a:rPr lang="en-US" sz="2400" dirty="0"/>
              <a:t>for </a:t>
            </a:r>
            <a:r>
              <a:rPr lang="en-US" sz="2400" dirty="0" smtClean="0"/>
              <a:t>logistics</a:t>
            </a:r>
            <a:endParaRPr lang="en-US" altLang="en-US" sz="2400" dirty="0"/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Network organizational design is manifested in terms of: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Flexibility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Is an organization’s ability to address unexpected operational situations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Predicated on avoiding early commitment to an irreversible course of action</a:t>
            </a:r>
          </a:p>
          <a:p>
            <a:pPr lvl="2"/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50450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altLang="en-US" sz="2400" dirty="0"/>
              <a:t>Productivity</a:t>
            </a:r>
          </a:p>
          <a:p>
            <a:r>
              <a:rPr lang="en-US" altLang="en-US" sz="2400" dirty="0"/>
              <a:t>Quality</a:t>
            </a:r>
          </a:p>
          <a:p>
            <a:r>
              <a:rPr lang="en-US" altLang="en-US" sz="2400" dirty="0"/>
              <a:t>Risk</a:t>
            </a:r>
          </a:p>
          <a:p>
            <a:r>
              <a:rPr lang="en-US" altLang="en-US" sz="2400" dirty="0"/>
              <a:t>Sustainability</a:t>
            </a:r>
          </a:p>
          <a:p>
            <a:r>
              <a:rPr lang="en-US" altLang="en-US" sz="2400" dirty="0"/>
              <a:t>Complexity</a:t>
            </a:r>
          </a:p>
          <a:p>
            <a:pPr lvl="2"/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7781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en-US" altLang="en-US" sz="2400" dirty="0"/>
              <a:t>Productivity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Can be defined as the amount of output divided by the amount of input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Provides insight into the efficiency with which corporate resources are being utilized</a:t>
            </a:r>
          </a:p>
          <a:p>
            <a:pPr lvl="2"/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111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143374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(3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626226"/>
          </a:xfrm>
        </p:spPr>
        <p:txBody>
          <a:bodyPr/>
          <a:lstStyle/>
          <a:p>
            <a:r>
              <a:rPr lang="en-US" altLang="en-US" sz="2400" dirty="0" smtClean="0"/>
              <a:t>Productivity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Three ways to improve productivity include:</a:t>
            </a:r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Reduce the amount of input while holding output constant</a:t>
            </a:r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Increase the amount of output while holding input constant</a:t>
            </a:r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Increase output while decreasing input</a:t>
            </a:r>
          </a:p>
          <a:p>
            <a:pPr lvl="2"/>
            <a:endParaRPr lang="en-US" altLang="en-US" sz="28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0305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716484"/>
            <a:ext cx="8077200" cy="493295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(4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/>
          <a:lstStyle/>
          <a:p>
            <a:r>
              <a:rPr lang="en-US" altLang="en-US" sz="2400" dirty="0" smtClean="0"/>
              <a:t>Productivity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Labor productivity</a:t>
            </a:r>
          </a:p>
          <a:p>
            <a:pPr marL="920750" lvl="2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Warehousing and transportation are heavily dependent on human labor</a:t>
            </a:r>
          </a:p>
          <a:p>
            <a:pPr marL="920750" lvl="2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Human labor is an input (i.e</a:t>
            </a:r>
            <a:r>
              <a:rPr lang="en-US" sz="2400" dirty="0" smtClean="0"/>
              <a:t>., </a:t>
            </a:r>
            <a:r>
              <a:rPr lang="en-US" sz="2400" dirty="0"/>
              <a:t>workers receive wages or salaries)</a:t>
            </a:r>
          </a:p>
          <a:p>
            <a:pPr marL="920750" lvl="2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Productivity improvement efforts in logistics are often directed toward increasing the amount of output while holding input constant (workers resistant to suggestions regarding reduced wages or salaries)</a:t>
            </a:r>
          </a:p>
          <a:p>
            <a:pPr lvl="2"/>
            <a:endParaRPr lang="en-US" altLang="en-US" sz="28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7572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(5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678363"/>
          </a:xfrm>
        </p:spPr>
        <p:txBody>
          <a:bodyPr/>
          <a:lstStyle/>
          <a:p>
            <a:r>
              <a:rPr lang="en-US" altLang="en-US" sz="2400" dirty="0" smtClean="0"/>
              <a:t>Productivity</a:t>
            </a:r>
          </a:p>
          <a:p>
            <a:pPr marL="517525" lvl="1" indent="-238125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Asset productivity</a:t>
            </a:r>
          </a:p>
          <a:p>
            <a:pPr marL="80645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Concerns include:</a:t>
            </a:r>
          </a:p>
          <a:p>
            <a:pPr marL="1143000" lvl="3" indent="-288925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Space </a:t>
            </a:r>
            <a:r>
              <a:rPr lang="en-US" altLang="en-US" sz="2400" dirty="0"/>
              <a:t>utilization</a:t>
            </a:r>
          </a:p>
          <a:p>
            <a:pPr marL="1492250" lvl="4" indent="-349250">
              <a:buFont typeface="Arial" panose="020B0604020202020204" pitchFamily="34" charset="0"/>
              <a:buChar char="—"/>
            </a:pPr>
            <a:r>
              <a:rPr lang="en-US" altLang="en-US" sz="2400" dirty="0"/>
              <a:t>Excess </a:t>
            </a:r>
            <a:r>
              <a:rPr lang="en-US" altLang="en-US" sz="2400" dirty="0" smtClean="0"/>
              <a:t>capacity (unused </a:t>
            </a:r>
            <a:r>
              <a:rPr lang="en-US" altLang="en-US" sz="2400" dirty="0"/>
              <a:t>available </a:t>
            </a:r>
            <a:r>
              <a:rPr lang="en-US" altLang="en-US" sz="2400" dirty="0" smtClean="0"/>
              <a:t>space)</a:t>
            </a:r>
            <a:endParaRPr lang="en-US" altLang="en-US" sz="2400" dirty="0"/>
          </a:p>
          <a:p>
            <a:pPr marL="1882775" lvl="5" indent="-342900">
              <a:buFont typeface="Wingdings" panose="05000000000000000000" pitchFamily="2" charset="2"/>
              <a:buChar char="v"/>
            </a:pPr>
            <a:r>
              <a:rPr lang="en-US" altLang="en-US" sz="2400" dirty="0"/>
              <a:t>Can be unproductive as it may result in the purchase of additional equipment or </a:t>
            </a:r>
            <a:r>
              <a:rPr lang="en-US" altLang="en-US" sz="2400" dirty="0" smtClean="0"/>
              <a:t>facilities, </a:t>
            </a:r>
            <a:r>
              <a:rPr lang="en-US" altLang="en-US" sz="2400" dirty="0"/>
              <a:t>which adds costs (input</a:t>
            </a:r>
            <a:r>
              <a:rPr lang="en-US" altLang="en-US" sz="2400" dirty="0" smtClean="0"/>
              <a:t>)</a:t>
            </a:r>
          </a:p>
          <a:p>
            <a:pPr marL="1882775" lvl="5" indent="-342900">
              <a:buFont typeface="Wingdings" panose="05000000000000000000" pitchFamily="2" charset="2"/>
              <a:buChar char="v"/>
            </a:pPr>
            <a:r>
              <a:rPr lang="en-US" altLang="en-US" sz="2400" dirty="0"/>
              <a:t>M</a:t>
            </a:r>
            <a:r>
              <a:rPr lang="en-US" altLang="en-US" sz="2400" dirty="0" smtClean="0"/>
              <a:t>ay </a:t>
            </a:r>
            <a:r>
              <a:rPr lang="en-US" altLang="en-US" sz="2400" dirty="0"/>
              <a:t>not yield additional output resulting in a productivity decline</a:t>
            </a:r>
          </a:p>
          <a:p>
            <a:pPr marL="914400" lvl="2" indent="0">
              <a:buNone/>
            </a:pPr>
            <a:endParaRPr lang="en-US" altLang="en-US" sz="28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1051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4744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(6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02163"/>
          </a:xfrm>
        </p:spPr>
        <p:txBody>
          <a:bodyPr/>
          <a:lstStyle/>
          <a:p>
            <a:r>
              <a:rPr lang="en-US" altLang="en-US" sz="2400" dirty="0" smtClean="0"/>
              <a:t>Productivity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Asset productivity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Concerns include:</a:t>
            </a:r>
          </a:p>
          <a:p>
            <a:pPr marL="1317625" lvl="3" indent="-342900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Improving the output from existing assets</a:t>
            </a:r>
          </a:p>
          <a:p>
            <a:pPr marL="1720850" lvl="4" indent="-409575">
              <a:buFont typeface="Arial" panose="020B0604020202020204" pitchFamily="34" charset="0"/>
              <a:buChar char="—"/>
            </a:pPr>
            <a:r>
              <a:rPr lang="en-US" altLang="en-US" sz="2400" dirty="0" smtClean="0"/>
              <a:t>Increases </a:t>
            </a:r>
            <a:r>
              <a:rPr lang="en-US" altLang="en-US" sz="2400" dirty="0"/>
              <a:t>productivity as inputs remain constant, but output is increased</a:t>
            </a:r>
          </a:p>
          <a:p>
            <a:pPr marL="914400" lvl="2" indent="0">
              <a:buNone/>
            </a:pPr>
            <a:endParaRPr lang="en-US" altLang="en-US" sz="28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75163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4744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(7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/>
          <a:lstStyle/>
          <a:p>
            <a:r>
              <a:rPr lang="en-US" altLang="en-US" sz="2400" dirty="0" smtClean="0"/>
              <a:t>Quality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Logistics service quality</a:t>
            </a:r>
          </a:p>
          <a:p>
            <a:pPr marL="914400" lvl="2" indent="-288925">
              <a:buFont typeface="Courier New" panose="02070309020205020404" pitchFamily="49" charset="0"/>
              <a:buChar char="o"/>
              <a:defRPr/>
            </a:pPr>
            <a:r>
              <a:rPr lang="en-US" altLang="en-US" sz="2400" dirty="0"/>
              <a:t>Relates to a firm’s ability to deliver products, </a:t>
            </a:r>
            <a:r>
              <a:rPr lang="en-US" altLang="en-US" sz="2400" dirty="0" smtClean="0"/>
              <a:t>material, </a:t>
            </a:r>
            <a:r>
              <a:rPr lang="en-US" altLang="en-US" sz="2400" dirty="0"/>
              <a:t>and services without defects or errors to both internal and external </a:t>
            </a:r>
            <a:r>
              <a:rPr lang="en-US" altLang="en-US" sz="2400" dirty="0" smtClean="0"/>
              <a:t>customers</a:t>
            </a:r>
            <a:r>
              <a:rPr lang="en-US" altLang="en-US" sz="2400" baseline="30000" dirty="0" smtClean="0"/>
              <a:t>1</a:t>
            </a:r>
          </a:p>
          <a:p>
            <a:pPr lvl="2">
              <a:defRPr/>
            </a:pPr>
            <a:endParaRPr lang="en-US" altLang="en-US" sz="2800" baseline="30000" dirty="0"/>
          </a:p>
          <a:p>
            <a:pPr marL="914400" lvl="2" indent="0">
              <a:buNone/>
              <a:defRPr/>
            </a:pPr>
            <a:endParaRPr lang="en-US" altLang="en-US" sz="2800" dirty="0" smtClean="0"/>
          </a:p>
          <a:p>
            <a:pPr marL="914400" lvl="2" indent="0">
              <a:buNone/>
              <a:defRPr/>
            </a:pPr>
            <a:endParaRPr lang="en-US" altLang="en-US" sz="2800" dirty="0"/>
          </a:p>
          <a:p>
            <a:pPr marL="914400" lvl="2" indent="0">
              <a:buNone/>
              <a:defRPr/>
            </a:pPr>
            <a:endParaRPr lang="en-US" altLang="en-US" sz="2800" dirty="0"/>
          </a:p>
          <a:p>
            <a:pPr marL="27432" indent="0">
              <a:buNone/>
            </a:pPr>
            <a:r>
              <a:rPr lang="en-US" altLang="en-US" sz="1200" baseline="30000" dirty="0"/>
              <a:t>1</a:t>
            </a:r>
            <a:r>
              <a:rPr lang="en-US" altLang="en-US" sz="1200" dirty="0"/>
              <a:t>E.A. Morash, C. Droge, and S. Vickery, “Strategic Logistics Capabilities for Competitive Advantage and Firm </a:t>
            </a:r>
            <a:r>
              <a:rPr lang="en-US" altLang="en-US" sz="1200" dirty="0" smtClean="0"/>
              <a:t>Success</a:t>
            </a:r>
            <a:r>
              <a:rPr lang="en-US" altLang="en-US" sz="1200" dirty="0"/>
              <a:t>,” </a:t>
            </a:r>
            <a:r>
              <a:rPr lang="en-US" altLang="en-US" sz="1200" i="1" dirty="0"/>
              <a:t>Journal of Business Logistics </a:t>
            </a:r>
            <a:r>
              <a:rPr lang="en-US" altLang="en-US" sz="1200" dirty="0"/>
              <a:t>17, no. 1 (1996): </a:t>
            </a:r>
            <a:r>
              <a:rPr lang="en-US" altLang="en-US" sz="1200" dirty="0" smtClean="0"/>
              <a:t>1–22</a:t>
            </a:r>
            <a:r>
              <a:rPr lang="en-US" altLang="en-US" sz="1200" dirty="0"/>
              <a:t>.</a:t>
            </a:r>
            <a:endParaRPr lang="en-US" altLang="en-US" sz="1200" baseline="300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6058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6268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(8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r>
              <a:rPr lang="en-US" altLang="en-US" sz="2400" dirty="0" smtClean="0"/>
              <a:t>Quality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Quality in logistics involves trade-offs</a:t>
            </a:r>
          </a:p>
          <a:p>
            <a:pPr marL="968375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If inferior logistic service quality, customers may perceive lower value </a:t>
            </a:r>
          </a:p>
          <a:p>
            <a:pPr marL="968375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If superior logistic service quality than expected or required, organization may be adding unnecessary cost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Organizations must try to match the quality levels of the logistic services they provide with the expectations of their customers and the landscape in which they </a:t>
            </a:r>
            <a:r>
              <a:rPr lang="en-US" altLang="en-US" sz="2400" dirty="0" smtClean="0"/>
              <a:t>operate</a:t>
            </a:r>
            <a:endParaRPr lang="en-US" altLang="en-US" sz="24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2440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4935"/>
            <a:ext cx="8229600" cy="1097280"/>
          </a:xfrm>
        </p:spPr>
        <p:txBody>
          <a:bodyPr/>
          <a:lstStyle/>
          <a:p>
            <a:r>
              <a:rPr lang="en-US" b="1" dirty="0" smtClean="0"/>
              <a:t>Learning Objectives </a:t>
            </a:r>
            <a:r>
              <a:rPr lang="en-US" sz="1800" b="0" dirty="0" smtClean="0"/>
              <a:t>(1 of 2)</a:t>
            </a:r>
            <a:endParaRPr lang="en-US" sz="1800" b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73505" y="158616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7FA3"/>
                </a:solidFill>
              </a:rPr>
              <a:t>4</a:t>
            </a:r>
            <a:r>
              <a:rPr lang="en-US" sz="2000" b="1" dirty="0" smtClean="0">
                <a:solidFill>
                  <a:srgbClr val="007FA3"/>
                </a:solidFill>
              </a:rPr>
              <a:t>.1</a:t>
            </a:r>
            <a:r>
              <a:rPr lang="en-US" sz="2000" dirty="0" smtClean="0"/>
              <a:t>  </a:t>
            </a:r>
            <a:r>
              <a:rPr lang="en-US" altLang="en-US" sz="2000" dirty="0" smtClean="0"/>
              <a:t>To explain </a:t>
            </a:r>
            <a:r>
              <a:rPr lang="en-US" altLang="en-US" sz="2000" dirty="0"/>
              <a:t>organizational structure for logistics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FA3"/>
                </a:solidFill>
              </a:rPr>
              <a:t>4.2</a:t>
            </a:r>
            <a:r>
              <a:rPr lang="en-US" sz="2000" dirty="0" smtClean="0"/>
              <a:t>  </a:t>
            </a:r>
            <a:r>
              <a:rPr lang="en-US" altLang="en-US" sz="2000" dirty="0" smtClean="0"/>
              <a:t>To compare traditional </a:t>
            </a:r>
            <a:r>
              <a:rPr lang="en-US" altLang="en-US" sz="2000" dirty="0"/>
              <a:t>and contemporary organizational design </a:t>
            </a:r>
            <a:r>
              <a:rPr lang="en-US" altLang="en-US" sz="2000" dirty="0" smtClean="0"/>
              <a:t>for</a:t>
            </a:r>
            <a:br>
              <a:rPr lang="en-US" altLang="en-US" sz="2000" dirty="0" smtClean="0"/>
            </a:br>
            <a:r>
              <a:rPr lang="en-US" altLang="en-US" sz="2000" dirty="0" smtClean="0"/>
              <a:t>       logistics</a:t>
            </a:r>
            <a:endParaRPr lang="en-US" altLang="en-US" sz="2000" dirty="0"/>
          </a:p>
          <a:p>
            <a:pPr marL="0" indent="0">
              <a:buClr>
                <a:schemeClr val="bg1"/>
              </a:buClr>
              <a:buNone/>
            </a:pPr>
            <a:r>
              <a:rPr lang="en-US" sz="2000" b="1" dirty="0" smtClean="0">
                <a:solidFill>
                  <a:srgbClr val="007FA3"/>
                </a:solidFill>
              </a:rPr>
              <a:t>4.3</a:t>
            </a:r>
            <a:r>
              <a:rPr lang="en-US" sz="2000" dirty="0" smtClean="0"/>
              <a:t>  To identify productivity issues and improvement efforts in logistics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FA3"/>
                </a:solidFill>
              </a:rPr>
              <a:t>4.4</a:t>
            </a:r>
            <a:r>
              <a:rPr lang="en-US" sz="2000" dirty="0" smtClean="0"/>
              <a:t>  </a:t>
            </a:r>
            <a:r>
              <a:rPr lang="en-US" altLang="en-US" sz="2000" dirty="0" smtClean="0"/>
              <a:t>To discuss </a:t>
            </a:r>
            <a:r>
              <a:rPr lang="en-US" altLang="en-US" sz="2000" dirty="0"/>
              <a:t>quality issues in </a:t>
            </a:r>
            <a:r>
              <a:rPr lang="en-US" altLang="en-US" sz="2000" dirty="0" smtClean="0"/>
              <a:t>logistics </a:t>
            </a:r>
            <a:endParaRPr lang="en-US" altLang="en-US" sz="2000" dirty="0"/>
          </a:p>
          <a:p>
            <a:pPr>
              <a:buClr>
                <a:schemeClr val="bg1"/>
              </a:buClr>
              <a:buFont typeface="Arial" panose="020B0604020202020204" pitchFamily="34" charset="0"/>
              <a:buChar char="‪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0833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(9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602163"/>
          </a:xfrm>
        </p:spPr>
        <p:txBody>
          <a:bodyPr/>
          <a:lstStyle/>
          <a:p>
            <a:r>
              <a:rPr lang="en-US" altLang="en-US" sz="2400" dirty="0" smtClean="0"/>
              <a:t>Quality</a:t>
            </a:r>
          </a:p>
          <a:p>
            <a:pPr marL="625475" lvl="1"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Vendors are expected to have quality programs</a:t>
            </a:r>
          </a:p>
          <a:p>
            <a:pPr marL="625475" lvl="1"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Vendors can demonstrate commitment to quality to </a:t>
            </a:r>
            <a:r>
              <a:rPr lang="en-US" altLang="en-US" sz="2400" dirty="0" smtClean="0"/>
              <a:t>potential </a:t>
            </a:r>
            <a:r>
              <a:rPr lang="en-US" altLang="en-US" sz="2400" dirty="0"/>
              <a:t>buyers through achieving and maintaining quality program certification</a:t>
            </a:r>
          </a:p>
          <a:p>
            <a:pPr marL="914400" lvl="2">
              <a:buFont typeface="Courier New" panose="02070309020205020404" pitchFamily="49" charset="0"/>
              <a:buChar char="o"/>
              <a:defRPr/>
            </a:pPr>
            <a:r>
              <a:rPr lang="en-US" altLang="en-US" sz="2400" dirty="0"/>
              <a:t>ISO (International Standards Organization) 9000 certification is an example of a quality program certification</a:t>
            </a:r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6953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(10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25963"/>
          </a:xfrm>
        </p:spPr>
        <p:txBody>
          <a:bodyPr/>
          <a:lstStyle/>
          <a:p>
            <a:r>
              <a:rPr lang="en-US" altLang="en-US" sz="2400" dirty="0" smtClean="0"/>
              <a:t>Quality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ISO 9000</a:t>
            </a:r>
          </a:p>
          <a:p>
            <a:pPr marL="854075" lvl="2">
              <a:buFont typeface="Courier New" panose="02070309020205020404" pitchFamily="49" charset="0"/>
              <a:buChar char="o"/>
            </a:pPr>
            <a:r>
              <a:rPr lang="en-US" altLang="en-US" sz="2400" dirty="0"/>
              <a:t>Is a set of generic standards used to document, implement, and demonstrate quality management and assurance systems</a:t>
            </a:r>
          </a:p>
          <a:p>
            <a:pPr marL="854075" lvl="2">
              <a:buFont typeface="Courier New" panose="02070309020205020404" pitchFamily="49" charset="0"/>
              <a:buChar char="o"/>
            </a:pPr>
            <a:r>
              <a:rPr lang="en-US" altLang="en-US" sz="2400" dirty="0"/>
              <a:t>Is applicable to both manufacturing and service firms</a:t>
            </a:r>
          </a:p>
          <a:p>
            <a:pPr marL="854075" lvl="2">
              <a:buFont typeface="Courier New" panose="02070309020205020404" pitchFamily="49" charset="0"/>
              <a:buChar char="o"/>
            </a:pPr>
            <a:r>
              <a:rPr lang="en-US" altLang="en-US" sz="2400" dirty="0"/>
              <a:t>Standards are intended to help companies build quality into every core process in each department</a:t>
            </a:r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2472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6268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(11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143000"/>
            <a:ext cx="8108879" cy="4953000"/>
          </a:xfrm>
        </p:spPr>
        <p:txBody>
          <a:bodyPr/>
          <a:lstStyle/>
          <a:p>
            <a:r>
              <a:rPr lang="en-US" altLang="en-US" sz="2400" dirty="0" smtClean="0"/>
              <a:t>Quality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ISO 9000</a:t>
            </a:r>
          </a:p>
          <a:p>
            <a:pPr marL="968375" lvl="2" indent="-342900">
              <a:buFont typeface="Courier New" panose="02070309020205020404" pitchFamily="49" charset="0"/>
              <a:buChar char="o"/>
              <a:defRPr/>
            </a:pPr>
            <a:r>
              <a:rPr lang="en-US" altLang="en-US" sz="2400" dirty="0"/>
              <a:t>Firms demonstrating commitment to quality through training, reviews, and continuous improvement achieve initial ISO 9000 certification</a:t>
            </a:r>
          </a:p>
          <a:p>
            <a:pPr marL="968375" lvl="2" indent="-342900">
              <a:buFont typeface="Courier New" panose="02070309020205020404" pitchFamily="49" charset="0"/>
              <a:buChar char="o"/>
              <a:defRPr/>
            </a:pPr>
            <a:r>
              <a:rPr lang="en-US" altLang="en-US" sz="2400" dirty="0"/>
              <a:t>Once certification is obtained, audits are conducted annually and organizations can be recertified every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three </a:t>
            </a:r>
            <a:r>
              <a:rPr lang="en-US" altLang="en-US" sz="2400" dirty="0"/>
              <a:t>years</a:t>
            </a:r>
          </a:p>
          <a:p>
            <a:pPr marL="968375" lvl="2" indent="-342900">
              <a:buFont typeface="Courier New" panose="02070309020205020404" pitchFamily="49" charset="0"/>
              <a:buChar char="o"/>
              <a:defRPr/>
            </a:pPr>
            <a:r>
              <a:rPr lang="en-US" altLang="en-US" sz="2400" dirty="0"/>
              <a:t>Certification is credited with</a:t>
            </a:r>
          </a:p>
          <a:p>
            <a:pPr marL="1311275" lvl="3" indent="-336550"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an increase in customer service</a:t>
            </a:r>
          </a:p>
          <a:p>
            <a:pPr marL="1311275" lvl="3" indent="-336550"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improved order accuracy</a:t>
            </a:r>
          </a:p>
          <a:p>
            <a:pPr marL="1311275" lvl="3" indent="-336550"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enabling enhanced costs </a:t>
            </a:r>
            <a:r>
              <a:rPr lang="en-US" altLang="en-US" sz="2400" dirty="0" smtClean="0"/>
              <a:t>analysis</a:t>
            </a:r>
            <a:endParaRPr lang="en-US" altLang="en-US" sz="2400" baseline="300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67836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4744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(12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/>
          <a:lstStyle/>
          <a:p>
            <a:r>
              <a:rPr lang="en-US" altLang="en-US" sz="2400" dirty="0" smtClean="0"/>
              <a:t>Quality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Six Sigma </a:t>
            </a:r>
            <a:endParaRPr lang="en-US" altLang="en-US" sz="2400" dirty="0"/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Is a </a:t>
            </a:r>
            <a:r>
              <a:rPr lang="en-US" altLang="en-US" sz="2400" dirty="0" smtClean="0"/>
              <a:t>quality-focused </a:t>
            </a:r>
            <a:r>
              <a:rPr lang="en-US" altLang="en-US" sz="2400" dirty="0"/>
              <a:t>methodology that emphasizes the virtual elimination of business errors</a:t>
            </a:r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Area covered under a normal curve is by six standard deviations is </a:t>
            </a:r>
            <a:r>
              <a:rPr lang="en-US" altLang="en-US" sz="2400" dirty="0" smtClean="0"/>
              <a:t>99.99966 percent</a:t>
            </a:r>
            <a:endParaRPr lang="en-US" altLang="en-US" sz="2400" dirty="0"/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Approach suggests that there will be 3.4 defects, deficiencies, or errors per one million opportunities</a:t>
            </a:r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Can be applied to various logistics activities such as order </a:t>
            </a:r>
            <a:r>
              <a:rPr lang="en-US" altLang="en-US" sz="2400" dirty="0" smtClean="0"/>
              <a:t>packing</a:t>
            </a:r>
            <a:endParaRPr lang="en-US" altLang="en-US" sz="2400" baseline="300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66841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41684"/>
            <a:ext cx="8229600" cy="442368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(13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4754563"/>
          </a:xfrm>
        </p:spPr>
        <p:txBody>
          <a:bodyPr/>
          <a:lstStyle/>
          <a:p>
            <a:r>
              <a:rPr lang="en-US" altLang="en-US" sz="2400" dirty="0" smtClean="0"/>
              <a:t>Quality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Six Sigma </a:t>
            </a:r>
            <a:endParaRPr lang="en-US" altLang="en-US" sz="2400" dirty="0"/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Benefits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Reduced costs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Reduced errors and waste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Reduced cycle time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Drawbacks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Overcoming business cultural barriers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Investing required resources (both human and money)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Gaining top management commitment</a:t>
            </a:r>
          </a:p>
          <a:p>
            <a:pPr marL="914400" lvl="2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9330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6268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(14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525963"/>
          </a:xfrm>
        </p:spPr>
        <p:txBody>
          <a:bodyPr/>
          <a:lstStyle/>
          <a:p>
            <a:r>
              <a:rPr lang="en-US" altLang="en-US" sz="2400" dirty="0" smtClean="0"/>
              <a:t>Quality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Lean Six Sigma </a:t>
            </a:r>
            <a:endParaRPr lang="en-US" altLang="en-US" sz="2400" dirty="0"/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Is a </a:t>
            </a:r>
            <a:r>
              <a:rPr lang="en-US" altLang="en-US" sz="2400" dirty="0" smtClean="0"/>
              <a:t>quality-focused </a:t>
            </a:r>
            <a:r>
              <a:rPr lang="en-US" altLang="en-US" sz="2400" dirty="0"/>
              <a:t>methodology that integrates Six Sigma with the Lean approach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Integrates the goals and methods of these two approaches in pursuit of quality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Unique because it recognizes that organizations cannot focus only on quality or speed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Emphasizes an organizational focus on improving quality as it relates to responsiveness</a:t>
            </a:r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9339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39074"/>
            <a:ext cx="8229600" cy="4744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(15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r>
              <a:rPr lang="en-US" altLang="en-US" sz="2400" dirty="0" smtClean="0"/>
              <a:t>Quality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Malcolm Baldrige National Quality Award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Recognizes organizations for their achievements in quality and performance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Established in the late </a:t>
            </a:r>
            <a:r>
              <a:rPr lang="en-US" altLang="en-US" sz="2400" dirty="0" smtClean="0"/>
              <a:t>1980s</a:t>
            </a:r>
            <a:endParaRPr lang="en-US" altLang="en-US" sz="2400" dirty="0"/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Restricted to firms headquartered in the United States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Eligibility initially limited to: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Manufactures, services, and small businesses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Eligibility expanded to include:</a:t>
            </a:r>
          </a:p>
          <a:p>
            <a:pPr marL="1371600" lvl="3" indent="-336550">
              <a:buFont typeface="Wingdings" panose="05000000000000000000" pitchFamily="2" charset="2"/>
              <a:buChar char="Ø"/>
            </a:pPr>
            <a:r>
              <a:rPr lang="en-US" altLang="en-US" sz="2400" dirty="0"/>
              <a:t>Health care and educational institutions</a:t>
            </a:r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7686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(16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754563"/>
          </a:xfrm>
        </p:spPr>
        <p:txBody>
          <a:bodyPr/>
          <a:lstStyle/>
          <a:p>
            <a:r>
              <a:rPr lang="en-US" altLang="en-US" sz="2400" dirty="0" smtClean="0"/>
              <a:t>Risk</a:t>
            </a:r>
          </a:p>
          <a:p>
            <a:pPr marL="577850" lvl="1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Can be viewed as susceptibility to disruptions that could lead to a loss for a firm</a:t>
            </a:r>
          </a:p>
          <a:p>
            <a:pPr marL="577850" lvl="1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Can take a variety of forms as it relates to logistics management activities</a:t>
            </a:r>
          </a:p>
          <a:p>
            <a:pPr marL="974725" lvl="2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Regularly occurring (or operational) </a:t>
            </a:r>
            <a:r>
              <a:rPr lang="en-US" sz="2400" dirty="0" smtClean="0"/>
              <a:t>risks (e.g., </a:t>
            </a:r>
            <a:r>
              <a:rPr lang="en-US" sz="2400" dirty="0"/>
              <a:t>variability in demand or potential for a damaged </a:t>
            </a:r>
            <a:r>
              <a:rPr lang="en-US" sz="2400" dirty="0" smtClean="0"/>
              <a:t>shipment)</a:t>
            </a:r>
            <a:endParaRPr lang="en-US" sz="2400" dirty="0"/>
          </a:p>
          <a:p>
            <a:pPr marL="974725" lvl="2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Catastrophic </a:t>
            </a:r>
            <a:r>
              <a:rPr lang="en-US" sz="2400" dirty="0" smtClean="0"/>
              <a:t>risks (e.g., </a:t>
            </a:r>
            <a:r>
              <a:rPr lang="en-US" sz="2400" dirty="0"/>
              <a:t>earthquakes or terrorist </a:t>
            </a:r>
            <a:r>
              <a:rPr lang="en-US" sz="2400" dirty="0" smtClean="0"/>
              <a:t>attacks)</a:t>
            </a:r>
            <a:endParaRPr lang="en-US" sz="24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6788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(17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/>
          <a:lstStyle/>
          <a:p>
            <a:r>
              <a:rPr lang="en-US" altLang="en-US" sz="2400" dirty="0" smtClean="0"/>
              <a:t>Risk</a:t>
            </a:r>
          </a:p>
          <a:p>
            <a:pPr marL="625475" lvl="1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Logistics </a:t>
            </a:r>
            <a:r>
              <a:rPr lang="en-US" sz="2400" dirty="0" smtClean="0"/>
              <a:t>uncertainty pyramid model</a:t>
            </a:r>
            <a:endParaRPr lang="en-US" sz="2400" dirty="0"/>
          </a:p>
          <a:p>
            <a:pPr marL="854075" lvl="2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Established to identify sources of uncertainty that can affect the risk exposure for logistics activities</a:t>
            </a:r>
          </a:p>
          <a:p>
            <a:pPr marL="854075" lvl="2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Identifies several types of uncertainty including shipper, customer, carrier, control systems, and external</a:t>
            </a:r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6202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4744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(18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/>
          <a:lstStyle/>
          <a:p>
            <a:r>
              <a:rPr lang="en-US" altLang="en-US" sz="2400" dirty="0" smtClean="0"/>
              <a:t>Risk</a:t>
            </a:r>
          </a:p>
          <a:p>
            <a:pPr marL="625475" lvl="1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Terrorism is an example of catastrophic risk</a:t>
            </a:r>
          </a:p>
          <a:p>
            <a:pPr marL="625475" lvl="1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Terrorism can be defined as “an illegal use of or </a:t>
            </a:r>
            <a:r>
              <a:rPr lang="en-US" sz="2400" dirty="0" smtClean="0"/>
              <a:t>threat </a:t>
            </a:r>
            <a:r>
              <a:rPr lang="en-US" sz="2400" dirty="0"/>
              <a:t>of force or violence made by a group or individual against a person, a company,  or someone’s property with a goal of menacing the target, often grounded in politics or ideology</a:t>
            </a:r>
            <a:r>
              <a:rPr lang="en-US" sz="2400" dirty="0" smtClean="0"/>
              <a:t>.”</a:t>
            </a:r>
            <a:r>
              <a:rPr lang="en-US" sz="2400" baseline="30000" dirty="0" smtClean="0"/>
              <a:t>2</a:t>
            </a:r>
          </a:p>
          <a:p>
            <a:pPr lvl="1">
              <a:defRPr/>
            </a:pPr>
            <a:endParaRPr lang="en-US" sz="2400" baseline="30000" dirty="0"/>
          </a:p>
          <a:p>
            <a:pPr lvl="1">
              <a:defRPr/>
            </a:pPr>
            <a:endParaRPr lang="en-US" sz="2400" baseline="30000" dirty="0" smtClean="0"/>
          </a:p>
          <a:p>
            <a:pPr marL="457200" lvl="1" indent="0">
              <a:buNone/>
              <a:defRPr/>
            </a:pPr>
            <a:endParaRPr lang="en-US" sz="2400" dirty="0"/>
          </a:p>
          <a:p>
            <a:pPr marL="27432" indent="0">
              <a:buNone/>
            </a:pPr>
            <a:r>
              <a:rPr lang="en-US" sz="1200" baseline="30000" dirty="0" smtClean="0"/>
              <a:t>2</a:t>
            </a:r>
            <a:r>
              <a:rPr lang="en-US" sz="1200" dirty="0" smtClean="0"/>
              <a:t>Terrorism</a:t>
            </a:r>
            <a:r>
              <a:rPr lang="en-US" sz="1200" dirty="0"/>
              <a:t>, </a:t>
            </a:r>
            <a:r>
              <a:rPr lang="en-US" sz="1200" i="1" dirty="0"/>
              <a:t>The American Heritage</a:t>
            </a:r>
            <a:r>
              <a:rPr lang="en-US" sz="1200" i="1" baseline="30000" dirty="0"/>
              <a:t>®</a:t>
            </a:r>
            <a:r>
              <a:rPr lang="en-US" sz="1200" i="1" dirty="0"/>
              <a:t> Dictionary of the English Language</a:t>
            </a:r>
            <a:r>
              <a:rPr lang="en-US" sz="1200" dirty="0"/>
              <a:t>, </a:t>
            </a:r>
            <a:r>
              <a:rPr lang="en-US" sz="1200" dirty="0" smtClean="0"/>
              <a:t>4th </a:t>
            </a:r>
            <a:r>
              <a:rPr lang="en-US" sz="1200" dirty="0"/>
              <a:t>ed. (</a:t>
            </a:r>
            <a:r>
              <a:rPr lang="en-US" sz="1200" dirty="0" err="1"/>
              <a:t>n.d.</a:t>
            </a:r>
            <a:r>
              <a:rPr lang="en-US" sz="1200" dirty="0"/>
              <a:t>). </a:t>
            </a:r>
            <a:r>
              <a:rPr lang="en-US" sz="1200" dirty="0" smtClean="0"/>
              <a:t>Retrieved </a:t>
            </a:r>
            <a:r>
              <a:rPr lang="en-US" sz="1200" dirty="0"/>
              <a:t>from Dictionary.com website: </a:t>
            </a:r>
            <a:r>
              <a:rPr lang="en-US" sz="1200" i="1" dirty="0"/>
              <a:t>http://dictionary.reference.com/browse/terrorism.</a:t>
            </a:r>
            <a:endParaRPr lang="en-US" sz="12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9375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26852"/>
          </a:xfrm>
        </p:spPr>
        <p:txBody>
          <a:bodyPr/>
          <a:lstStyle/>
          <a:p>
            <a:r>
              <a:rPr lang="en-US" b="1" dirty="0" smtClean="0"/>
              <a:t>Learning Objectives </a:t>
            </a:r>
            <a:r>
              <a:rPr lang="en-US" sz="1800" b="0" dirty="0" smtClean="0"/>
              <a:t>(2 of 2)</a:t>
            </a:r>
            <a:endParaRPr lang="en-US" sz="1800" b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7FA3"/>
                </a:solidFill>
              </a:rPr>
              <a:t>4</a:t>
            </a:r>
            <a:r>
              <a:rPr lang="en-US" sz="2000" b="1" dirty="0" smtClean="0">
                <a:solidFill>
                  <a:srgbClr val="007FA3"/>
                </a:solidFill>
              </a:rPr>
              <a:t>.5</a:t>
            </a:r>
            <a:r>
              <a:rPr lang="en-US" sz="2000" dirty="0" smtClean="0"/>
              <a:t>  </a:t>
            </a:r>
            <a:r>
              <a:rPr lang="en-US" altLang="en-US" sz="2000" dirty="0" smtClean="0"/>
              <a:t>To describe ways </a:t>
            </a:r>
            <a:r>
              <a:rPr lang="en-US" altLang="en-US" sz="2000" dirty="0"/>
              <a:t>to manage theft and </a:t>
            </a:r>
            <a:r>
              <a:rPr lang="en-US" altLang="en-US" sz="2000" dirty="0" smtClean="0"/>
              <a:t>pilferage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FA3"/>
                </a:solidFill>
              </a:rPr>
              <a:t>4.6</a:t>
            </a:r>
            <a:r>
              <a:rPr lang="en-US" sz="2000" dirty="0" smtClean="0"/>
              <a:t>  </a:t>
            </a:r>
            <a:r>
              <a:rPr lang="en-US" altLang="en-US" sz="2000" dirty="0" smtClean="0"/>
              <a:t>To review the concept of logistics social responsibility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FA3"/>
                </a:solidFill>
              </a:rPr>
              <a:t>4.7</a:t>
            </a:r>
            <a:r>
              <a:rPr lang="en-US" sz="2000" dirty="0" smtClean="0"/>
              <a:t>  </a:t>
            </a:r>
            <a:r>
              <a:rPr lang="en-US" altLang="en-US" sz="2000" dirty="0" smtClean="0"/>
              <a:t>To articulate </a:t>
            </a:r>
            <a:r>
              <a:rPr lang="en-US" altLang="en-US" sz="2000" dirty="0"/>
              <a:t>issues associated with reverse </a:t>
            </a:r>
            <a:r>
              <a:rPr lang="en-US" altLang="en-US" sz="2000" dirty="0" smtClean="0"/>
              <a:t>logistics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FA3"/>
                </a:solidFill>
              </a:rPr>
              <a:t>4.8</a:t>
            </a:r>
            <a:r>
              <a:rPr lang="en-US" sz="2000" dirty="0" smtClean="0"/>
              <a:t>  </a:t>
            </a:r>
            <a:r>
              <a:rPr lang="en-US" altLang="en-US" sz="2000" dirty="0" smtClean="0"/>
              <a:t>To report on programs designed to lessen the impact of terrorism on</a:t>
            </a:r>
            <a:br>
              <a:rPr lang="en-US" altLang="en-US" sz="2000" dirty="0" smtClean="0"/>
            </a:br>
            <a:r>
              <a:rPr lang="en-US" altLang="en-US" sz="2000" dirty="0" smtClean="0"/>
              <a:t>       logistics systems</a:t>
            </a:r>
          </a:p>
          <a:p>
            <a:endParaRPr lang="en-US" altLang="en-US" dirty="0"/>
          </a:p>
          <a:p>
            <a:pPr>
              <a:buClr>
                <a:schemeClr val="bg1"/>
              </a:buClr>
              <a:buFont typeface="Arial" panose="020B0604020202020204" pitchFamily="34" charset="0"/>
              <a:buChar char="‪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5146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4744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(19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525963"/>
          </a:xfrm>
        </p:spPr>
        <p:txBody>
          <a:bodyPr/>
          <a:lstStyle/>
          <a:p>
            <a:r>
              <a:rPr lang="en-US" altLang="en-US" sz="2400" dirty="0" smtClean="0"/>
              <a:t>Risk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Creation of the Department of Homeland Security (DHS)</a:t>
            </a:r>
          </a:p>
          <a:p>
            <a:pPr marL="854075" lvl="2">
              <a:buFont typeface="Courier New" panose="02070309020205020404" pitchFamily="49" charset="0"/>
              <a:buChar char="o"/>
            </a:pPr>
            <a:r>
              <a:rPr lang="en-US" altLang="en-US" sz="2400" dirty="0"/>
              <a:t>Federal agency</a:t>
            </a:r>
          </a:p>
          <a:p>
            <a:pPr marL="854075" lvl="2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Goals</a:t>
            </a:r>
            <a:endParaRPr lang="en-US" altLang="en-US" sz="2400" dirty="0"/>
          </a:p>
          <a:p>
            <a:pPr marL="1203325" lvl="3" indent="-288925">
              <a:buFont typeface="Wingdings" panose="05000000000000000000" pitchFamily="2" charset="2"/>
              <a:buChar char="Ø"/>
            </a:pPr>
            <a:r>
              <a:rPr lang="en-US" altLang="en-US" sz="2400" dirty="0"/>
              <a:t>To prevent terrorist attacks in the U.S. </a:t>
            </a:r>
          </a:p>
          <a:p>
            <a:pPr marL="1203325" lvl="3" indent="-288925">
              <a:buFont typeface="Wingdings" panose="05000000000000000000" pitchFamily="2" charset="2"/>
              <a:buChar char="Ø"/>
            </a:pPr>
            <a:r>
              <a:rPr lang="en-US" altLang="en-US" sz="2400" dirty="0"/>
              <a:t>To reduce the vulnerability of the U.S. to terrorism</a:t>
            </a:r>
          </a:p>
          <a:p>
            <a:pPr marL="457200" lvl="1" indent="0">
              <a:buNone/>
              <a:defRPr/>
            </a:pPr>
            <a:endParaRPr lang="en-US" sz="24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68082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93558" y="381000"/>
            <a:ext cx="8229600" cy="7030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(20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5537" y="1236452"/>
            <a:ext cx="8077200" cy="5088148"/>
          </a:xfrm>
        </p:spPr>
        <p:txBody>
          <a:bodyPr/>
          <a:lstStyle/>
          <a:p>
            <a:r>
              <a:rPr lang="en-US" altLang="en-US" sz="2400" dirty="0" smtClean="0"/>
              <a:t>Risk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The 22 </a:t>
            </a:r>
            <a:r>
              <a:rPr lang="en-US" altLang="en-US" sz="2400" dirty="0"/>
              <a:t>separate government entities </a:t>
            </a:r>
            <a:r>
              <a:rPr lang="en-US" altLang="en-US" sz="2400" dirty="0" smtClean="0"/>
              <a:t>incorporated </a:t>
            </a:r>
            <a:r>
              <a:rPr lang="en-US" altLang="en-US" sz="2400" dirty="0"/>
              <a:t>into </a:t>
            </a:r>
            <a:r>
              <a:rPr lang="en-US" altLang="en-US" sz="2400" dirty="0" smtClean="0"/>
              <a:t>DHS include:</a:t>
            </a:r>
            <a:endParaRPr lang="en-US" altLang="en-US" sz="2400" dirty="0"/>
          </a:p>
          <a:p>
            <a:pPr marL="914400" lvl="2">
              <a:buFont typeface="Courier New" panose="02070309020205020404" pitchFamily="49" charset="0"/>
              <a:buChar char="o"/>
            </a:pPr>
            <a:r>
              <a:rPr lang="en-US" altLang="en-US" sz="2400" dirty="0"/>
              <a:t>Transportation Security Administration (TSA)</a:t>
            </a:r>
          </a:p>
          <a:p>
            <a:pPr marL="1143000" lvl="3">
              <a:buFont typeface="Wingdings" panose="05000000000000000000" pitchFamily="2" charset="2"/>
              <a:buChar char="Ø"/>
            </a:pPr>
            <a:r>
              <a:rPr lang="en-US" altLang="en-US" sz="2400" dirty="0"/>
              <a:t>Transportation Worker Identification Credential (TWIC)</a:t>
            </a:r>
          </a:p>
          <a:p>
            <a:pPr marL="914400" lvl="2">
              <a:buFont typeface="Courier New" panose="02070309020205020404" pitchFamily="49" charset="0"/>
              <a:buChar char="o"/>
            </a:pPr>
            <a:r>
              <a:rPr lang="en-US" altLang="en-US" sz="2400" dirty="0"/>
              <a:t>Customs and Border Protection (CBP)</a:t>
            </a:r>
          </a:p>
          <a:p>
            <a:pPr marL="1143000" lvl="3">
              <a:buFont typeface="Wingdings" panose="05000000000000000000" pitchFamily="2" charset="2"/>
              <a:buChar char="Ø"/>
            </a:pPr>
            <a:r>
              <a:rPr lang="en-US" altLang="en-US" sz="2400" dirty="0"/>
              <a:t>Container Security Initiative (CSI)</a:t>
            </a:r>
          </a:p>
          <a:p>
            <a:pPr marL="1143000" lvl="3">
              <a:buFont typeface="Wingdings" panose="05000000000000000000" pitchFamily="2" charset="2"/>
              <a:buChar char="Ø"/>
            </a:pPr>
            <a:r>
              <a:rPr lang="en-US" altLang="en-US" sz="2400" dirty="0"/>
              <a:t>Customs Trade Partnership Against Terrorism (C-TPAT)</a:t>
            </a:r>
          </a:p>
          <a:p>
            <a:pPr marL="1143000" lvl="3">
              <a:buFont typeface="Wingdings" panose="05000000000000000000" pitchFamily="2" charset="2"/>
              <a:buChar char="Ø"/>
            </a:pPr>
            <a:r>
              <a:rPr lang="en-US" altLang="en-US" sz="2400" dirty="0"/>
              <a:t>Importer Security Filing (ISF) </a:t>
            </a:r>
            <a:r>
              <a:rPr lang="en-US" altLang="en-US" sz="2400" dirty="0" smtClean="0"/>
              <a:t>rule, </a:t>
            </a:r>
            <a:r>
              <a:rPr lang="en-US" altLang="en-US" sz="2400" dirty="0"/>
              <a:t>also known as “10+2</a:t>
            </a:r>
            <a:r>
              <a:rPr lang="en-US" altLang="en-US" sz="2400" dirty="0" smtClean="0"/>
              <a:t>”</a:t>
            </a:r>
            <a:endParaRPr lang="en-US" sz="24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2580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393774"/>
            <a:ext cx="8153400" cy="944880"/>
          </a:xfrm>
        </p:spPr>
        <p:txBody>
          <a:bodyPr/>
          <a:lstStyle/>
          <a:p>
            <a:r>
              <a:rPr lang="en-US" altLang="en-US" dirty="0" smtClean="0"/>
              <a:t>Table 4.1: Timeline for Presenting Electronic Advance Manifest Information</a:t>
            </a:r>
            <a:endParaRPr lang="en-US" b="1" dirty="0"/>
          </a:p>
        </p:txBody>
      </p:sp>
      <p:pic>
        <p:nvPicPr>
          <p:cNvPr id="4" name="Object 1" descr="Timeline for Presenting Electronic Advance Manifest Informatio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4875" y="1447800"/>
            <a:ext cx="7334250" cy="4200525"/>
          </a:xfrm>
          <a:prstGeom prst="rect">
            <a:avLst/>
          </a:prstGeom>
        </p:spPr>
      </p:pic>
      <p:sp>
        <p:nvSpPr>
          <p:cNvPr id="5" name="Content Placeholder 1"/>
          <p:cNvSpPr txBox="1"/>
          <p:nvPr/>
        </p:nvSpPr>
        <p:spPr>
          <a:xfrm>
            <a:off x="549442" y="60198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Source: </a:t>
            </a:r>
            <a:r>
              <a:rPr lang="en-US" sz="1200" dirty="0" err="1"/>
              <a:t>Erlinda</a:t>
            </a:r>
            <a:r>
              <a:rPr lang="en-US" sz="1200" dirty="0"/>
              <a:t> Byrd, “Rules for Improving Cargo Security,” </a:t>
            </a:r>
            <a:r>
              <a:rPr lang="en-US" sz="1200" i="1" dirty="0"/>
              <a:t>Customs and Border Protection Today, </a:t>
            </a:r>
            <a:r>
              <a:rPr lang="en-US" sz="1200" dirty="0"/>
              <a:t>March 2004.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93044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93153" y="672559"/>
            <a:ext cx="8153400" cy="522578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(21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3152" y="1524000"/>
            <a:ext cx="8093647" cy="4602163"/>
          </a:xfrm>
        </p:spPr>
        <p:txBody>
          <a:bodyPr/>
          <a:lstStyle/>
          <a:p>
            <a:r>
              <a:rPr lang="en-US" altLang="en-US" sz="2400" dirty="0" smtClean="0"/>
              <a:t>Risk</a:t>
            </a:r>
          </a:p>
          <a:p>
            <a:pPr marL="577850" lvl="1"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Theft is </a:t>
            </a:r>
            <a:r>
              <a:rPr lang="en-US" altLang="en-US" sz="2400" dirty="0" smtClean="0"/>
              <a:t>another logistics risk issue that confronts many managers</a:t>
            </a:r>
            <a:endParaRPr lang="en-US" altLang="en-US" sz="2400" dirty="0"/>
          </a:p>
          <a:p>
            <a:pPr marL="577850" lvl="1"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Theft (stealing) can be defined as the taking and removing of personal property with the intent to deprive the rightful owner of </a:t>
            </a:r>
            <a:r>
              <a:rPr lang="en-US" altLang="en-US" sz="2400" dirty="0" smtClean="0"/>
              <a:t>it.</a:t>
            </a:r>
            <a:r>
              <a:rPr lang="en-US" altLang="en-US" sz="2400" baseline="30000" dirty="0" smtClean="0"/>
              <a:t>3</a:t>
            </a:r>
            <a:endParaRPr lang="en-US" altLang="en-US" sz="2400" dirty="0"/>
          </a:p>
          <a:p>
            <a:pPr marL="914400" lvl="2" indent="0">
              <a:buNone/>
            </a:pPr>
            <a:endParaRPr lang="en-US" altLang="en-US" sz="2800" dirty="0" smtClean="0"/>
          </a:p>
          <a:p>
            <a:pPr marL="914400" lvl="2" indent="0">
              <a:buNone/>
            </a:pPr>
            <a:endParaRPr lang="en-US" altLang="en-US" sz="2800" dirty="0"/>
          </a:p>
          <a:p>
            <a:pPr marL="914400" lvl="2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1200" baseline="30000" dirty="0" smtClean="0"/>
              <a:t>3</a:t>
            </a:r>
            <a:r>
              <a:rPr lang="en-US" sz="1200" dirty="0" smtClean="0"/>
              <a:t>www.m-w.com/dictionary</a:t>
            </a:r>
            <a:endParaRPr lang="en-US" altLang="en-US" sz="1200" baseline="300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726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6268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(22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en-US" altLang="en-US" sz="2400" dirty="0" smtClean="0"/>
              <a:t>Risk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Thoughts regarding theft</a:t>
            </a:r>
          </a:p>
          <a:p>
            <a:pPr marL="974725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Insurance companies may reimburse for loss, but time and costs tend not to be covered</a:t>
            </a:r>
          </a:p>
          <a:p>
            <a:pPr marL="974725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Theft results in the planned flow of goods being </a:t>
            </a:r>
            <a:r>
              <a:rPr lang="en-US" altLang="en-US" sz="2400" dirty="0" smtClean="0"/>
              <a:t>interrupted, </a:t>
            </a:r>
            <a:r>
              <a:rPr lang="en-US" altLang="en-US" sz="2400" dirty="0"/>
              <a:t>which can lead to stockouts</a:t>
            </a:r>
          </a:p>
          <a:p>
            <a:pPr marL="974725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Theft can factor into facility location </a:t>
            </a:r>
            <a:r>
              <a:rPr lang="en-US" altLang="en-US" sz="2400" dirty="0" smtClean="0"/>
              <a:t>decisions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7540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858253"/>
            <a:ext cx="7467600" cy="438357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(23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en-US" altLang="en-US" sz="2400" dirty="0" smtClean="0"/>
              <a:t>Risk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Thoughts regarding pilferage (employee theft)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Transportation and warehousing operations are particularly vulnerable to pilferage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Managing pilferage begins with the hiring process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Zero-tolerance </a:t>
            </a:r>
            <a:r>
              <a:rPr lang="en-US" altLang="en-US" sz="2400" dirty="0"/>
              <a:t>pilferage policy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Keep goods moving through the system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Recent increase in pirate </a:t>
            </a:r>
            <a:r>
              <a:rPr lang="en-US" altLang="en-US" sz="2400" dirty="0" smtClean="0"/>
              <a:t>attacks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99993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61279" cy="931652"/>
          </a:xfrm>
        </p:spPr>
        <p:txBody>
          <a:bodyPr/>
          <a:lstStyle/>
          <a:p>
            <a:r>
              <a:rPr lang="en-US" sz="2900" dirty="0" smtClean="0"/>
              <a:t>Figure 4.1: Shipping Container Locking Handle with a Uniquely Numbered Customs Seal</a:t>
            </a:r>
            <a:endParaRPr lang="en-US" sz="2900" b="1" dirty="0"/>
          </a:p>
        </p:txBody>
      </p:sp>
      <p:pic>
        <p:nvPicPr>
          <p:cNvPr id="2" name="Object 1" descr="Shipping Container Locking Handle with a Uniquely Numbered Customs Seal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395106"/>
            <a:ext cx="6781800" cy="4568605"/>
          </a:xfrm>
          <a:prstGeom prst="rect">
            <a:avLst/>
          </a:prstGeom>
        </p:spPr>
      </p:pic>
      <p:sp>
        <p:nvSpPr>
          <p:cNvPr id="4" name="Content Placeholder 1"/>
          <p:cNvSpPr txBox="1"/>
          <p:nvPr/>
        </p:nvSpPr>
        <p:spPr>
          <a:xfrm>
            <a:off x="433754" y="5963711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Source: </a:t>
            </a:r>
            <a:r>
              <a:rPr lang="en-US" sz="1200" dirty="0" smtClean="0"/>
              <a:t>Philip Cridland/Alamy Stock Photo</a:t>
            </a:r>
          </a:p>
        </p:txBody>
      </p:sp>
    </p:spTree>
    <p:extLst>
      <p:ext uri="{BB962C8B-B14F-4D97-AF65-F5344CB8AC3E}">
        <p14:creationId xmlns:p14="http://schemas.microsoft.com/office/powerpoint/2010/main" xmlns="" val="11007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(24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/>
          <a:lstStyle/>
          <a:p>
            <a:r>
              <a:rPr lang="en-US" altLang="en-US" sz="2400" dirty="0" smtClean="0"/>
              <a:t>Sustainability</a:t>
            </a:r>
          </a:p>
          <a:p>
            <a:pPr marL="577850" lvl="1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Logistics </a:t>
            </a:r>
            <a:r>
              <a:rPr lang="en-US" sz="2400" dirty="0" smtClean="0"/>
              <a:t>social responsibility</a:t>
            </a:r>
            <a:endParaRPr lang="en-US" sz="2400" dirty="0"/>
          </a:p>
          <a:p>
            <a:pPr marL="806450" lvl="2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Corporate social responsibility issues that relate directly to </a:t>
            </a:r>
            <a:r>
              <a:rPr lang="en-US" sz="2400" dirty="0" smtClean="0"/>
              <a:t>logistics</a:t>
            </a:r>
          </a:p>
          <a:p>
            <a:pPr lvl="1">
              <a:defRPr/>
            </a:pPr>
            <a:endParaRPr lang="en-US" sz="2800" dirty="0"/>
          </a:p>
          <a:p>
            <a:pPr lvl="1">
              <a:defRPr/>
            </a:pPr>
            <a:endParaRPr lang="en-US" sz="2800" dirty="0" smtClean="0"/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marL="457200" lvl="1" indent="0">
              <a:buNone/>
              <a:defRPr/>
            </a:pPr>
            <a:endParaRPr lang="en-US" sz="2000" dirty="0"/>
          </a:p>
          <a:p>
            <a:pPr>
              <a:buNone/>
              <a:defRPr/>
            </a:pPr>
            <a:r>
              <a:rPr lang="en-US" sz="2800" dirty="0"/>
              <a:t>	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3069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725905"/>
            <a:ext cx="82296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(25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02163"/>
          </a:xfrm>
        </p:spPr>
        <p:txBody>
          <a:bodyPr/>
          <a:lstStyle/>
          <a:p>
            <a:r>
              <a:rPr lang="en-US" altLang="en-US" sz="2400" dirty="0" smtClean="0"/>
              <a:t>Sustainability</a:t>
            </a:r>
          </a:p>
          <a:p>
            <a:pPr marL="577850" lvl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Logistics social responsibility</a:t>
            </a:r>
          </a:p>
          <a:p>
            <a:pPr marL="854075" lvl="2" indent="-276225">
              <a:buFont typeface="Courier New" panose="02070309020205020404" pitchFamily="49" charset="0"/>
              <a:buChar char="o"/>
              <a:defRPr/>
            </a:pPr>
            <a:r>
              <a:rPr lang="en-US" sz="2400" dirty="0" smtClean="0"/>
              <a:t>Potential dimensions include:</a:t>
            </a:r>
          </a:p>
          <a:p>
            <a:pPr marL="1203325" lvl="3" indent="-336550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Environment</a:t>
            </a:r>
            <a:endParaRPr lang="en-US" sz="2400" dirty="0"/>
          </a:p>
          <a:p>
            <a:pPr marL="1203325" lvl="3" indent="-33655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Ethics</a:t>
            </a:r>
          </a:p>
          <a:p>
            <a:pPr marL="1203325" lvl="3" indent="-33655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Diversity</a:t>
            </a:r>
          </a:p>
          <a:p>
            <a:pPr marL="1203325" lvl="3" indent="-33655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Safety </a:t>
            </a:r>
          </a:p>
          <a:p>
            <a:pPr marL="1203325" lvl="3" indent="-33655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Philanthropy</a:t>
            </a:r>
          </a:p>
          <a:p>
            <a:pPr marL="1203325" lvl="3" indent="-33655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Human rights</a:t>
            </a:r>
          </a:p>
          <a:p>
            <a:pPr marL="1203325" lvl="3" indent="-336550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Others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3128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435921" cy="450389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(26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/>
          <a:lstStyle/>
          <a:p>
            <a:r>
              <a:rPr lang="en-US" altLang="en-US" sz="2400" dirty="0" smtClean="0"/>
              <a:t>Sustainability</a:t>
            </a:r>
          </a:p>
          <a:p>
            <a:pPr marL="577850" lvl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Reverse logistics</a:t>
            </a:r>
            <a:endParaRPr lang="en-US" sz="2400" dirty="0"/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Is the process of managing return goods</a:t>
            </a:r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Exceeds $100 billion in U.S. alone</a:t>
            </a:r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Can be </a:t>
            </a:r>
            <a:r>
              <a:rPr lang="en-US" altLang="en-US" sz="2400" dirty="0" smtClean="0"/>
              <a:t>four to five </a:t>
            </a:r>
            <a:r>
              <a:rPr lang="en-US" altLang="en-US" sz="2400" dirty="0"/>
              <a:t>times more expensive than forward logistics</a:t>
            </a:r>
          </a:p>
          <a:p>
            <a:pPr marL="854075" lvl="2" indent="-276225">
              <a:buFont typeface="Courier New" panose="02070309020205020404" pitchFamily="49" charset="0"/>
              <a:buChar char="o"/>
            </a:pPr>
            <a:r>
              <a:rPr lang="en-US" altLang="en-US" sz="2400" dirty="0"/>
              <a:t>Process can take 12 times as many steps as forward </a:t>
            </a:r>
            <a:r>
              <a:rPr lang="en-US" altLang="en-US" sz="2400" dirty="0" smtClean="0"/>
              <a:t>logistics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2937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225" y="609600"/>
            <a:ext cx="8514347" cy="640080"/>
          </a:xfrm>
        </p:spPr>
        <p:txBody>
          <a:bodyPr/>
          <a:lstStyle/>
          <a:p>
            <a:r>
              <a:rPr lang="en-US" altLang="en-US" dirty="0"/>
              <a:t>Organizing Logistics </a:t>
            </a:r>
            <a:r>
              <a:rPr lang="en-US" altLang="en-US" dirty="0" smtClean="0"/>
              <a:t>Within </a:t>
            </a:r>
            <a:r>
              <a:rPr lang="en-US" altLang="en-US" dirty="0"/>
              <a:t>the </a:t>
            </a:r>
            <a:r>
              <a:rPr lang="en-US" altLang="en-US" dirty="0" smtClean="0"/>
              <a:t>Firm </a:t>
            </a:r>
            <a:r>
              <a:rPr lang="en-US" altLang="en-US" sz="1800" b="0" dirty="0" smtClean="0"/>
              <a:t>(1 of 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1447800"/>
            <a:ext cx="8229600" cy="4525963"/>
          </a:xfrm>
        </p:spPr>
        <p:txBody>
          <a:bodyPr/>
          <a:lstStyle/>
          <a:p>
            <a:r>
              <a:rPr lang="en-US" altLang="en-US" sz="2400" dirty="0"/>
              <a:t>Two key organizational logistics topics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Organizational structure </a:t>
            </a:r>
          </a:p>
          <a:p>
            <a:pPr marL="577850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Organizational design</a:t>
            </a:r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929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5506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(27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/>
          <a:lstStyle/>
          <a:p>
            <a:r>
              <a:rPr lang="en-US" altLang="en-US" sz="2400" dirty="0" smtClean="0"/>
              <a:t>Sustainability</a:t>
            </a:r>
          </a:p>
          <a:p>
            <a:pPr marL="577850" lvl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Reverse logistics</a:t>
            </a:r>
            <a:endParaRPr lang="en-US" sz="2400" dirty="0"/>
          </a:p>
          <a:p>
            <a:pPr marL="854075" lvl="2">
              <a:buFont typeface="Courier New" panose="02070309020205020404" pitchFamily="49" charset="0"/>
              <a:buChar char="o"/>
              <a:defRPr/>
            </a:pPr>
            <a:r>
              <a:rPr lang="en-US" altLang="en-US" sz="2400" dirty="0"/>
              <a:t>Reverse logistics process focuses on:</a:t>
            </a:r>
          </a:p>
          <a:p>
            <a:pPr marL="1143000" lvl="3" indent="-288925"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Why products are returned</a:t>
            </a:r>
          </a:p>
          <a:p>
            <a:pPr marL="1143000" lvl="3" indent="-288925"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How to optimize reverse logistics</a:t>
            </a:r>
          </a:p>
          <a:p>
            <a:pPr marL="1143000" lvl="3" indent="-288925"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Whether reverse logistics should be managed internally or outsourced to a third </a:t>
            </a:r>
            <a:r>
              <a:rPr lang="en-US" altLang="en-US" sz="2400" dirty="0" smtClean="0"/>
              <a:t>party</a:t>
            </a:r>
            <a:r>
              <a:rPr lang="en-US" altLang="en-US" sz="2400" baseline="30000" dirty="0" smtClean="0"/>
              <a:t>4</a:t>
            </a:r>
          </a:p>
          <a:p>
            <a:pPr marL="1371600" lvl="3" indent="0">
              <a:buNone/>
              <a:defRPr/>
            </a:pPr>
            <a:endParaRPr lang="en-US" altLang="en-US" sz="1400" dirty="0" smtClean="0"/>
          </a:p>
          <a:p>
            <a:pPr marL="1371600" lvl="3" indent="0">
              <a:buNone/>
              <a:defRPr/>
            </a:pPr>
            <a:endParaRPr lang="en-US" altLang="en-US" sz="1400" dirty="0"/>
          </a:p>
          <a:p>
            <a:pPr marL="1371600" lvl="3" indent="0">
              <a:buNone/>
              <a:defRPr/>
            </a:pPr>
            <a:endParaRPr lang="en-US" altLang="en-US" sz="1400" dirty="0" smtClean="0"/>
          </a:p>
          <a:p>
            <a:pPr marL="1371600" lvl="3" indent="0">
              <a:buNone/>
              <a:defRPr/>
            </a:pPr>
            <a:endParaRPr lang="en-US" altLang="en-US" sz="1400" dirty="0"/>
          </a:p>
          <a:p>
            <a:pPr marL="0" indent="-29718">
              <a:buNone/>
              <a:defRPr/>
            </a:pPr>
            <a:r>
              <a:rPr lang="en-US" sz="1200" baseline="30000" dirty="0" smtClean="0"/>
              <a:t>4</a:t>
            </a:r>
            <a:r>
              <a:rPr lang="en-US" sz="1200" dirty="0" smtClean="0"/>
              <a:t>John </a:t>
            </a:r>
            <a:r>
              <a:rPr lang="en-US" sz="1200" dirty="0"/>
              <a:t>Paul Quinn, “Are There Ever Any Happy Returns?” </a:t>
            </a:r>
            <a:r>
              <a:rPr lang="en-US" sz="1200" i="1" dirty="0"/>
              <a:t>Logistics Management</a:t>
            </a:r>
            <a:r>
              <a:rPr lang="en-US" sz="1200" dirty="0"/>
              <a:t>,</a:t>
            </a:r>
            <a:r>
              <a:rPr lang="en-US" sz="1200" i="1" dirty="0"/>
              <a:t> </a:t>
            </a:r>
            <a:r>
              <a:rPr lang="en-US" sz="1200" dirty="0"/>
              <a:t>June 2005, 63–66</a:t>
            </a:r>
            <a:r>
              <a:rPr lang="en-US" sz="1200" dirty="0" smtClean="0"/>
              <a:t>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17543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4921" y="440398"/>
            <a:ext cx="8229600" cy="474452"/>
          </a:xfrm>
        </p:spPr>
        <p:txBody>
          <a:bodyPr/>
          <a:lstStyle/>
          <a:p>
            <a:r>
              <a:rPr lang="en-US" altLang="en-US" dirty="0"/>
              <a:t>Managerial Issues in </a:t>
            </a:r>
            <a:r>
              <a:rPr lang="en-US" altLang="en-US" dirty="0" smtClean="0"/>
              <a:t>Logistics </a:t>
            </a:r>
            <a:r>
              <a:rPr lang="en-US" altLang="en-US" sz="1800" b="0" dirty="0" smtClean="0"/>
              <a:t>(28 of 28)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8879" y="930892"/>
            <a:ext cx="8229600" cy="5165108"/>
          </a:xfrm>
        </p:spPr>
        <p:txBody>
          <a:bodyPr/>
          <a:lstStyle/>
          <a:p>
            <a:r>
              <a:rPr lang="en-US" altLang="en-US" sz="2400" dirty="0" smtClean="0"/>
              <a:t>Complexity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Network complexity</a:t>
            </a:r>
          </a:p>
          <a:p>
            <a:pPr marL="10160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Is the growing number of nodes and the associated changes to the links in logistics systems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Process complexity</a:t>
            </a:r>
          </a:p>
          <a:p>
            <a:pPr marL="10160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Centers on the haphazard development of processes, additions and modifications to processes over time, and/or changing process requirements</a:t>
            </a:r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Range complexity</a:t>
            </a:r>
          </a:p>
          <a:p>
            <a:pPr marL="1016000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Centers on the implications associated with the increasing number of products that most companies continue to face in an effort to differentiate themselves with their </a:t>
            </a:r>
            <a:r>
              <a:rPr lang="en-US" altLang="en-US" sz="2400" dirty="0" smtClean="0"/>
              <a:t>customers</a:t>
            </a:r>
          </a:p>
        </p:txBody>
      </p:sp>
    </p:spTree>
    <p:extLst>
      <p:ext uri="{BB962C8B-B14F-4D97-AF65-F5344CB8AC3E}">
        <p14:creationId xmlns:p14="http://schemas.microsoft.com/office/powerpoint/2010/main" xmlns="" val="1299977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474452"/>
          </a:xfrm>
        </p:spPr>
        <p:txBody>
          <a:bodyPr/>
          <a:lstStyle/>
          <a:p>
            <a:r>
              <a:rPr lang="en-US" b="1" dirty="0" smtClean="0"/>
              <a:t>Key Terms </a:t>
            </a:r>
            <a:r>
              <a:rPr lang="en-US" sz="1800" b="0" dirty="0" smtClean="0"/>
              <a:t>(1 of 3)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4525963"/>
          </a:xfrm>
        </p:spPr>
        <p:txBody>
          <a:bodyPr numCol="2"/>
          <a:lstStyle/>
          <a:p>
            <a:r>
              <a:rPr lang="en-US" altLang="en-US" sz="2400" dirty="0" smtClean="0"/>
              <a:t>“C-level</a:t>
            </a:r>
            <a:r>
              <a:rPr lang="en-US" altLang="en-US" sz="2400" dirty="0"/>
              <a:t>” position</a:t>
            </a:r>
          </a:p>
          <a:p>
            <a:r>
              <a:rPr lang="en-US" altLang="en-US" sz="2400" dirty="0"/>
              <a:t>Centralized logistics organization</a:t>
            </a:r>
          </a:p>
          <a:p>
            <a:r>
              <a:rPr lang="en-US" altLang="en-US" sz="2400" dirty="0"/>
              <a:t>Container Security Initiative (CSI)</a:t>
            </a:r>
          </a:p>
          <a:p>
            <a:r>
              <a:rPr lang="en-US" altLang="en-US" sz="2400" dirty="0"/>
              <a:t>Customs Trade Partnership Against Terrorism (C-TPAT</a:t>
            </a:r>
            <a:r>
              <a:rPr lang="en-US" altLang="en-US" sz="2400" dirty="0" smtClean="0"/>
              <a:t>)</a:t>
            </a:r>
            <a:endParaRPr lang="en-US" sz="2400" dirty="0"/>
          </a:p>
          <a:p>
            <a:r>
              <a:rPr lang="en-US" altLang="en-US" sz="2400" dirty="0"/>
              <a:t>Decentralized logistics organization</a:t>
            </a:r>
          </a:p>
          <a:p>
            <a:r>
              <a:rPr lang="en-US" altLang="en-US" sz="2400" dirty="0"/>
              <a:t>Excess capacity</a:t>
            </a:r>
          </a:p>
          <a:p>
            <a:r>
              <a:rPr lang="en-US" altLang="en-US" sz="2400" dirty="0"/>
              <a:t>Fragmented logistics structure</a:t>
            </a:r>
          </a:p>
          <a:p>
            <a:r>
              <a:rPr lang="en-US" altLang="en-US" sz="2400" dirty="0"/>
              <a:t>Importer Security Filing (ISF) rule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0836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474452"/>
          </a:xfrm>
        </p:spPr>
        <p:txBody>
          <a:bodyPr/>
          <a:lstStyle/>
          <a:p>
            <a:r>
              <a:rPr lang="en-US" b="1" dirty="0" smtClean="0"/>
              <a:t>Key Terms </a:t>
            </a:r>
            <a:r>
              <a:rPr lang="en-US" sz="1800" b="0" dirty="0" smtClean="0"/>
              <a:t>(2 of 3)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 numCol="2"/>
          <a:lstStyle/>
          <a:p>
            <a:r>
              <a:rPr lang="en-US" altLang="en-US" sz="2400" dirty="0"/>
              <a:t>ISO 9000</a:t>
            </a:r>
          </a:p>
          <a:p>
            <a:r>
              <a:rPr lang="en-US" altLang="en-US" sz="2400" dirty="0"/>
              <a:t>Lean Six Sigma</a:t>
            </a:r>
          </a:p>
          <a:p>
            <a:r>
              <a:rPr lang="en-US" altLang="en-US" sz="2400" dirty="0"/>
              <a:t>Logistics service quality</a:t>
            </a:r>
          </a:p>
          <a:p>
            <a:r>
              <a:rPr lang="en-US" altLang="en-US" sz="2400" dirty="0"/>
              <a:t>Logistics social responsibility</a:t>
            </a:r>
          </a:p>
          <a:p>
            <a:r>
              <a:rPr lang="en-US" altLang="en-US" sz="2400" dirty="0"/>
              <a:t>Logistics uncertainty pyramid </a:t>
            </a:r>
            <a:r>
              <a:rPr lang="en-US" altLang="en-US" sz="2400" dirty="0" smtClean="0"/>
              <a:t>model</a:t>
            </a:r>
          </a:p>
          <a:p>
            <a:r>
              <a:rPr lang="en-US" altLang="en-US" sz="2400" dirty="0"/>
              <a:t>Malcolm Baldrige National Quality Award</a:t>
            </a:r>
          </a:p>
          <a:p>
            <a:r>
              <a:rPr lang="en-US" altLang="en-US" sz="2400" dirty="0"/>
              <a:t>Pilferage</a:t>
            </a:r>
          </a:p>
          <a:p>
            <a:r>
              <a:rPr lang="en-US" altLang="en-US" sz="2400" dirty="0"/>
              <a:t>Productivity</a:t>
            </a:r>
          </a:p>
          <a:p>
            <a:r>
              <a:rPr lang="en-US" altLang="en-US" sz="2400" dirty="0"/>
              <a:t>Reverse l</a:t>
            </a:r>
            <a:r>
              <a:rPr lang="en-US" altLang="en-US" sz="2400" dirty="0" smtClean="0"/>
              <a:t>ogistics</a:t>
            </a:r>
          </a:p>
          <a:p>
            <a:r>
              <a:rPr lang="en-US" altLang="en-US" sz="2400" dirty="0" smtClean="0"/>
              <a:t>Sharing economy</a:t>
            </a:r>
            <a:endParaRPr lang="en-US" altLang="en-US" sz="2400" dirty="0"/>
          </a:p>
          <a:p>
            <a:pPr marL="0" indent="0">
              <a:buNone/>
            </a:pPr>
            <a:endParaRPr lang="en-US" altLang="en-US" sz="2600" dirty="0" smtClean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72481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550652"/>
          </a:xfrm>
        </p:spPr>
        <p:txBody>
          <a:bodyPr/>
          <a:lstStyle/>
          <a:p>
            <a:r>
              <a:rPr lang="en-US" b="1" dirty="0" smtClean="0"/>
              <a:t>Key Terms </a:t>
            </a:r>
            <a:r>
              <a:rPr lang="en-US" sz="1800" b="0" dirty="0" smtClean="0"/>
              <a:t>(3 of 3)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 numCol="2"/>
          <a:lstStyle/>
          <a:p>
            <a:r>
              <a:rPr lang="en-US" altLang="en-US" sz="2400" dirty="0" smtClean="0"/>
              <a:t>Six Sigma</a:t>
            </a:r>
            <a:endParaRPr lang="en-US" altLang="en-US" sz="2400" dirty="0"/>
          </a:p>
          <a:p>
            <a:r>
              <a:rPr lang="en-US" altLang="en-US" sz="2400" dirty="0" smtClean="0"/>
              <a:t>Tachograph</a:t>
            </a:r>
            <a:endParaRPr lang="en-US" altLang="en-US" sz="2400" dirty="0"/>
          </a:p>
          <a:p>
            <a:r>
              <a:rPr lang="en-US" altLang="en-US" sz="2400" dirty="0" smtClean="0"/>
              <a:t>Theft</a:t>
            </a:r>
            <a:endParaRPr lang="en-US" altLang="en-US" sz="2400" dirty="0"/>
          </a:p>
          <a:p>
            <a:r>
              <a:rPr lang="en-US" altLang="en-US" sz="2400" dirty="0"/>
              <a:t>Transportation </a:t>
            </a:r>
            <a:r>
              <a:rPr lang="en-US" altLang="en-US" sz="2400" dirty="0" smtClean="0"/>
              <a:t>worker identification credential </a:t>
            </a:r>
            <a:r>
              <a:rPr lang="en-US" altLang="en-US" sz="2400" dirty="0"/>
              <a:t>(TWIC)</a:t>
            </a:r>
          </a:p>
          <a:p>
            <a:r>
              <a:rPr lang="en-US" altLang="en-US" sz="2400" dirty="0"/>
              <a:t>Unified logistics structure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600" dirty="0" smtClean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05924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09600"/>
          </a:xfrm>
        </p:spPr>
        <p:txBody>
          <a:bodyPr/>
          <a:lstStyle/>
          <a:p>
            <a:r>
              <a:rPr lang="en-US" altLang="en-US" dirty="0"/>
              <a:t>Organizing Logistics Within the Firm </a:t>
            </a:r>
            <a:r>
              <a:rPr lang="en-US" altLang="en-US" sz="1800" b="0" dirty="0" smtClean="0"/>
              <a:t>(2 </a:t>
            </a:r>
            <a:r>
              <a:rPr lang="en-US" altLang="en-US" sz="1800" b="0" dirty="0"/>
              <a:t>of 8)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297363"/>
          </a:xfrm>
        </p:spPr>
        <p:txBody>
          <a:bodyPr/>
          <a:lstStyle/>
          <a:p>
            <a:r>
              <a:rPr lang="en-US" sz="2400" dirty="0"/>
              <a:t>Organizational </a:t>
            </a:r>
            <a:r>
              <a:rPr lang="en-US" sz="2400" dirty="0" smtClean="0"/>
              <a:t>structure </a:t>
            </a:r>
            <a:r>
              <a:rPr lang="en-US" sz="2400" dirty="0"/>
              <a:t>for </a:t>
            </a:r>
            <a:r>
              <a:rPr lang="en-US" sz="2400" dirty="0" smtClean="0"/>
              <a:t>logistics</a:t>
            </a:r>
            <a:endParaRPr lang="en-US" altLang="en-US" sz="2400" dirty="0"/>
          </a:p>
          <a:p>
            <a:pPr marL="588963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Two basic structures include:</a:t>
            </a:r>
          </a:p>
          <a:p>
            <a:pPr marL="817563" lvl="2">
              <a:buFont typeface="Courier New" panose="02070309020205020404" pitchFamily="49" charset="0"/>
              <a:buChar char="o"/>
            </a:pPr>
            <a:r>
              <a:rPr lang="en-US" altLang="en-US" sz="2400" dirty="0"/>
              <a:t>Fragmented logistics structure</a:t>
            </a:r>
          </a:p>
          <a:p>
            <a:pPr marL="1203325" lvl="3" indent="-349250">
              <a:buFont typeface="Wingdings" panose="05000000000000000000" pitchFamily="2" charset="2"/>
              <a:buChar char="Ø"/>
            </a:pPr>
            <a:r>
              <a:rPr lang="en-US" altLang="en-US" sz="2400" dirty="0"/>
              <a:t>Logistics activities are managed in multiple departments throughout an organization</a:t>
            </a:r>
          </a:p>
          <a:p>
            <a:pPr marL="817563" lvl="2">
              <a:buFont typeface="Courier New" panose="02070309020205020404" pitchFamily="49" charset="0"/>
              <a:buChar char="o"/>
            </a:pPr>
            <a:r>
              <a:rPr lang="en-US" altLang="en-US" sz="2400" dirty="0"/>
              <a:t>Unified logistics structure</a:t>
            </a:r>
          </a:p>
          <a:p>
            <a:pPr marL="1203325" lvl="3" indent="-349250">
              <a:buFont typeface="Wingdings" panose="05000000000000000000" pitchFamily="2" charset="2"/>
              <a:buChar char="Ø"/>
            </a:pPr>
            <a:r>
              <a:rPr lang="en-US" altLang="en-US" sz="2400" dirty="0"/>
              <a:t>Multiple logistics activities are combined into and managed as a single department</a:t>
            </a:r>
          </a:p>
          <a:p>
            <a:pPr lvl="2"/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7624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3052"/>
          </a:xfrm>
        </p:spPr>
        <p:txBody>
          <a:bodyPr/>
          <a:lstStyle/>
          <a:p>
            <a:r>
              <a:rPr lang="en-US" altLang="en-US" dirty="0"/>
              <a:t>Organizing Logistics Within the Firm </a:t>
            </a:r>
            <a:r>
              <a:rPr lang="en-US" altLang="en-US" sz="1800" b="0" dirty="0" smtClean="0"/>
              <a:t>(3 </a:t>
            </a:r>
            <a:r>
              <a:rPr lang="en-US" altLang="en-US" sz="1800" b="0" dirty="0"/>
              <a:t>of 8)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07695"/>
            <a:ext cx="8229600" cy="4525963"/>
          </a:xfrm>
        </p:spPr>
        <p:txBody>
          <a:bodyPr/>
          <a:lstStyle/>
          <a:p>
            <a:r>
              <a:rPr lang="en-US" sz="2400" dirty="0"/>
              <a:t>Organizational </a:t>
            </a:r>
            <a:r>
              <a:rPr lang="en-US" sz="2400" dirty="0" smtClean="0"/>
              <a:t>structure </a:t>
            </a:r>
            <a:r>
              <a:rPr lang="en-US" sz="2400" dirty="0"/>
              <a:t>for </a:t>
            </a:r>
            <a:r>
              <a:rPr lang="en-US" sz="2400" dirty="0" smtClean="0"/>
              <a:t>logistics</a:t>
            </a:r>
            <a:endParaRPr lang="en-US" altLang="en-US" sz="2400" dirty="0"/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Two basic structures for logistics departments include: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Centralized logistics organization</a:t>
            </a:r>
          </a:p>
          <a:p>
            <a:pPr marL="1143000" lvl="3">
              <a:buFont typeface="Wingdings" panose="05000000000000000000" pitchFamily="2" charset="2"/>
              <a:buChar char="Ø"/>
            </a:pPr>
            <a:r>
              <a:rPr lang="en-US" altLang="en-US" sz="2400" dirty="0"/>
              <a:t>Company maintains a single logistics department that administers the related activities for the entire company from the home office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Decentralized logistics organization</a:t>
            </a:r>
          </a:p>
          <a:p>
            <a:pPr marL="1143000" lvl="3">
              <a:buFont typeface="Wingdings" panose="05000000000000000000" pitchFamily="2" charset="2"/>
              <a:buChar char="Ø"/>
            </a:pPr>
            <a:r>
              <a:rPr lang="en-US" altLang="en-US" sz="2400" dirty="0"/>
              <a:t>Logistics-related decisions are made separately at the divisional or product group level and often in different geographic regions</a:t>
            </a:r>
          </a:p>
          <a:p>
            <a:pPr lvl="2"/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7818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5221" y="533400"/>
            <a:ext cx="8229600" cy="626852"/>
          </a:xfrm>
        </p:spPr>
        <p:txBody>
          <a:bodyPr/>
          <a:lstStyle/>
          <a:p>
            <a:r>
              <a:rPr lang="en-US" altLang="en-US" dirty="0"/>
              <a:t>Organizing Logistics Within the Firm </a:t>
            </a:r>
            <a:r>
              <a:rPr lang="en-US" altLang="en-US" sz="1800" b="0" dirty="0" smtClean="0"/>
              <a:t>(4 </a:t>
            </a:r>
            <a:r>
              <a:rPr lang="en-US" altLang="en-US" sz="1800" b="0" dirty="0"/>
              <a:t>of 8)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5079" y="1371600"/>
            <a:ext cx="8197921" cy="4525963"/>
          </a:xfrm>
        </p:spPr>
        <p:txBody>
          <a:bodyPr/>
          <a:lstStyle/>
          <a:p>
            <a:r>
              <a:rPr lang="en-US" sz="2400" dirty="0"/>
              <a:t>Organizational </a:t>
            </a:r>
            <a:r>
              <a:rPr lang="en-US" sz="2400" dirty="0" smtClean="0"/>
              <a:t>structure </a:t>
            </a:r>
            <a:r>
              <a:rPr lang="en-US" sz="2400" dirty="0"/>
              <a:t>for </a:t>
            </a:r>
            <a:r>
              <a:rPr lang="en-US" sz="2400" dirty="0" smtClean="0"/>
              <a:t>logistics</a:t>
            </a:r>
            <a:endParaRPr lang="en-US" altLang="en-US" sz="2400" dirty="0"/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Job title or corporate rank 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Leading-edge </a:t>
            </a:r>
            <a:r>
              <a:rPr lang="en-US" altLang="en-US" sz="2400" dirty="0"/>
              <a:t>organizations tend to head the logistics department by senior-level personnel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r>
              <a:rPr lang="en-US" altLang="en-US" sz="2400" dirty="0"/>
              <a:t>Generally excluded from holding a “C-level” position</a:t>
            </a:r>
          </a:p>
          <a:p>
            <a:pPr marL="914400" lvl="2" indent="-288925">
              <a:buFont typeface="Courier New" panose="02070309020205020404" pitchFamily="49" charset="0"/>
              <a:buChar char="o"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61935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50652"/>
          </a:xfrm>
        </p:spPr>
        <p:txBody>
          <a:bodyPr/>
          <a:lstStyle/>
          <a:p>
            <a:r>
              <a:rPr lang="en-US" altLang="en-US" dirty="0"/>
              <a:t>Organizing Logistics Within the Firm </a:t>
            </a:r>
            <a:r>
              <a:rPr lang="en-US" altLang="en-US" sz="1800" b="0" dirty="0" smtClean="0"/>
              <a:t>(5 </a:t>
            </a:r>
            <a:r>
              <a:rPr lang="en-US" altLang="en-US" sz="1800" b="0" dirty="0"/>
              <a:t>of 8)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en-US" sz="2400" dirty="0"/>
              <a:t>Organizational </a:t>
            </a:r>
            <a:r>
              <a:rPr lang="en-US" sz="2400" dirty="0" smtClean="0"/>
              <a:t>design </a:t>
            </a:r>
            <a:r>
              <a:rPr lang="en-US" sz="2400" dirty="0"/>
              <a:t>for </a:t>
            </a:r>
            <a:r>
              <a:rPr lang="en-US" sz="2400" dirty="0" smtClean="0"/>
              <a:t>logistics</a:t>
            </a:r>
            <a:endParaRPr lang="en-US" altLang="en-US" sz="2400" dirty="0"/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/>
              <a:t>Three primary types of organizational design include:</a:t>
            </a:r>
          </a:p>
          <a:p>
            <a:pPr marL="968375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Hierarchical (functional)</a:t>
            </a:r>
          </a:p>
          <a:p>
            <a:pPr marL="1263650" lvl="3" indent="-276225">
              <a:buFont typeface="Wingdings" panose="05000000000000000000" pitchFamily="2" charset="2"/>
              <a:buChar char="Ø"/>
            </a:pPr>
            <a:r>
              <a:rPr lang="en-US" altLang="en-US" sz="2400" dirty="0"/>
              <a:t>Top-down flow</a:t>
            </a:r>
          </a:p>
          <a:p>
            <a:pPr marL="968375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Matrix</a:t>
            </a:r>
          </a:p>
          <a:p>
            <a:pPr marL="1263650" lvl="3" indent="-276225">
              <a:buFont typeface="Wingdings" panose="05000000000000000000" pitchFamily="2" charset="2"/>
              <a:buChar char="Ø"/>
            </a:pPr>
            <a:r>
              <a:rPr lang="en-US" altLang="en-US" sz="2400" dirty="0"/>
              <a:t>Cross-functional responsibilities</a:t>
            </a:r>
          </a:p>
          <a:p>
            <a:pPr marL="968375" lvl="2" indent="-342900">
              <a:buFont typeface="Courier New" panose="02070309020205020404" pitchFamily="49" charset="0"/>
              <a:buChar char="o"/>
            </a:pPr>
            <a:r>
              <a:rPr lang="en-US" altLang="en-US" sz="2400" dirty="0"/>
              <a:t>Network</a:t>
            </a:r>
          </a:p>
          <a:p>
            <a:pPr marL="1263650" lvl="3" indent="-276225">
              <a:buFont typeface="Wingdings" panose="05000000000000000000" pitchFamily="2" charset="2"/>
              <a:buChar char="Ø"/>
            </a:pPr>
            <a:r>
              <a:rPr lang="en-US" altLang="en-US" sz="2400" dirty="0"/>
              <a:t>Process philosophy focused on combining tasks into value-creating products and activities</a:t>
            </a:r>
          </a:p>
          <a:p>
            <a:pPr lvl="2"/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38696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3052"/>
          </a:xfrm>
        </p:spPr>
        <p:txBody>
          <a:bodyPr/>
          <a:lstStyle/>
          <a:p>
            <a:r>
              <a:rPr lang="en-US" altLang="en-US" dirty="0"/>
              <a:t>Organizing Logistics Within the Firm </a:t>
            </a:r>
            <a:r>
              <a:rPr lang="en-US" altLang="en-US" sz="1800" b="0" dirty="0" smtClean="0"/>
              <a:t>(6 </a:t>
            </a:r>
            <a:r>
              <a:rPr lang="en-US" altLang="en-US" sz="1800" b="0" dirty="0"/>
              <a:t>of 8)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8879" y="1371600"/>
            <a:ext cx="8229600" cy="4525963"/>
          </a:xfrm>
        </p:spPr>
        <p:txBody>
          <a:bodyPr/>
          <a:lstStyle/>
          <a:p>
            <a:r>
              <a:rPr lang="en-US" sz="2400" dirty="0" smtClean="0"/>
              <a:t>Organizational design for logistics</a:t>
            </a:r>
            <a:endParaRPr lang="en-US" altLang="en-US" sz="2400" dirty="0" smtClean="0"/>
          </a:p>
          <a:p>
            <a:pPr marL="625475" lvl="1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Network organizational design is manifested in terms of:</a:t>
            </a:r>
          </a:p>
          <a:p>
            <a:pPr marL="914400" lvl="2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Relevancy</a:t>
            </a:r>
          </a:p>
          <a:p>
            <a:pPr marL="1263650" lvl="3" indent="-349250">
              <a:buFont typeface="Wingdings" panose="05000000000000000000" pitchFamily="2" charset="2"/>
              <a:buChar char="Ø"/>
              <a:tabLst>
                <a:tab pos="1263650" algn="l"/>
              </a:tabLst>
            </a:pPr>
            <a:r>
              <a:rPr lang="en-US" altLang="en-US" sz="2400" dirty="0" smtClean="0"/>
              <a:t>Refers to satisfying current and emerging customer needs</a:t>
            </a:r>
          </a:p>
          <a:p>
            <a:pPr marL="1263650" lvl="3" indent="-349250">
              <a:buFont typeface="Wingdings" panose="05000000000000000000" pitchFamily="2" charset="2"/>
              <a:buChar char="Ø"/>
              <a:tabLst>
                <a:tab pos="1263650" algn="l"/>
              </a:tabLst>
            </a:pPr>
            <a:r>
              <a:rPr lang="en-US" altLang="en-US" sz="2400" dirty="0" smtClean="0"/>
              <a:t>Facilitated by developing mutually beneficial relationships with key customers</a:t>
            </a:r>
          </a:p>
          <a:p>
            <a:pPr marL="1263650" lvl="3" indent="-349250">
              <a:buFont typeface="Wingdings" panose="05000000000000000000" pitchFamily="2" charset="2"/>
              <a:buChar char="Ø"/>
              <a:tabLst>
                <a:tab pos="1263650" algn="l"/>
              </a:tabLst>
            </a:pPr>
            <a:r>
              <a:rPr lang="en-US" altLang="en-US" sz="2400" dirty="0" smtClean="0"/>
              <a:t>At a minimum, these relationships should provide an understanding of customer needs and wants</a:t>
            </a:r>
          </a:p>
          <a:p>
            <a:pPr lvl="2"/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683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3334</TotalTime>
  <Words>2095</Words>
  <Application>Microsoft Office PowerPoint</Application>
  <PresentationFormat>On-screen Show (4:3)</PresentationFormat>
  <Paragraphs>319</Paragraphs>
  <Slides>44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508 Lecture</vt:lpstr>
      <vt:lpstr>Contemporary Logistics</vt:lpstr>
      <vt:lpstr>Learning Objectives (1 of 2)</vt:lpstr>
      <vt:lpstr>Learning Objectives (2 of 2)</vt:lpstr>
      <vt:lpstr>Organizing Logistics Within the Firm (1 of 8)</vt:lpstr>
      <vt:lpstr>Organizing Logistics Within the Firm (2 of 8)</vt:lpstr>
      <vt:lpstr>Organizing Logistics Within the Firm (3 of 8)</vt:lpstr>
      <vt:lpstr>Organizing Logistics Within the Firm (4 of 8)</vt:lpstr>
      <vt:lpstr>Organizing Logistics Within the Firm (5 of 8)</vt:lpstr>
      <vt:lpstr>Organizing Logistics Within the Firm (6 of 8)</vt:lpstr>
      <vt:lpstr>Organizing Logistics Within the Firm (7 of 8)</vt:lpstr>
      <vt:lpstr>Organizing Logistics Within the Firm (8 of 8)</vt:lpstr>
      <vt:lpstr>Managerial Issues in Logistics (1 of 28)</vt:lpstr>
      <vt:lpstr>Managerial Issues in Logistics (2 of 28)</vt:lpstr>
      <vt:lpstr>Managerial Issues in Logistics (3 of 28)</vt:lpstr>
      <vt:lpstr>Managerial Issues in Logistics (4 of 28)</vt:lpstr>
      <vt:lpstr>Managerial Issues in Logistics (5 of 28)</vt:lpstr>
      <vt:lpstr>Managerial Issues in Logistics (6 of 28)</vt:lpstr>
      <vt:lpstr>Managerial Issues in Logistics (7 of 28)</vt:lpstr>
      <vt:lpstr>Managerial Issues in Logistics (8 of 28)</vt:lpstr>
      <vt:lpstr>Managerial Issues in Logistics (9 of 28)</vt:lpstr>
      <vt:lpstr>Managerial Issues in Logistics (10 of 28)</vt:lpstr>
      <vt:lpstr>Managerial Issues in Logistics (11 of 28)</vt:lpstr>
      <vt:lpstr>Managerial Issues in Logistics (12 of 28)</vt:lpstr>
      <vt:lpstr>Managerial Issues in Logistics (13 of 28)</vt:lpstr>
      <vt:lpstr>Managerial Issues in Logistics (14 of 28)</vt:lpstr>
      <vt:lpstr>Managerial Issues in Logistics (15 of 28)</vt:lpstr>
      <vt:lpstr>Managerial Issues in Logistics (16 of 28)</vt:lpstr>
      <vt:lpstr>Managerial Issues in Logistics (17 of 28)</vt:lpstr>
      <vt:lpstr>Managerial Issues in Logistics (18 of 28)</vt:lpstr>
      <vt:lpstr>Managerial Issues in Logistics (19 of 28)</vt:lpstr>
      <vt:lpstr>Managerial Issues in Logistics (20 of 28)</vt:lpstr>
      <vt:lpstr>Table 4.1: Timeline for Presenting Electronic Advance Manifest Information</vt:lpstr>
      <vt:lpstr>Managerial Issues in Logistics (21 of 28)</vt:lpstr>
      <vt:lpstr>Managerial Issues in Logistics (22 of 28)</vt:lpstr>
      <vt:lpstr>Managerial Issues in Logistics (23 of 28)</vt:lpstr>
      <vt:lpstr>Figure 4.1: Shipping Container Locking Handle with a Uniquely Numbered Customs Seal</vt:lpstr>
      <vt:lpstr>Managerial Issues in Logistics (24 of 28)</vt:lpstr>
      <vt:lpstr>Managerial Issues in Logistics (25 of 28)</vt:lpstr>
      <vt:lpstr>Managerial Issues in Logistics (26 of 28)</vt:lpstr>
      <vt:lpstr>Managerial Issues in Logistics (27 of 28)</vt:lpstr>
      <vt:lpstr>Managerial Issues in Logistics (28 of 28)</vt:lpstr>
      <vt:lpstr>Key Terms (1 of 3)</vt:lpstr>
      <vt:lpstr>Key Terms (2 of 3)</vt:lpstr>
      <vt:lpstr>Key Terms (3 of 3)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Introduction to Psychology</dc:subject>
  <dc:creator/>
  <cp:lastModifiedBy/>
  <cp:revision>347</cp:revision>
  <dcterms:created xsi:type="dcterms:W3CDTF">2014-07-14T20:04:21Z</dcterms:created>
  <dcterms:modified xsi:type="dcterms:W3CDTF">2017-11-28T08:09:34Z</dcterms:modified>
</cp:coreProperties>
</file>