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65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10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CFCA8C-7204-5B44-83E5-EAAD923D4C42}" type="doc">
      <dgm:prSet loTypeId="urn:microsoft.com/office/officeart/2005/8/layout/arrow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8E83A4-1FBC-8547-8D59-BD9A699F91DC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Sender encodes and sends</a:t>
          </a:r>
        </a:p>
      </dgm:t>
    </dgm:pt>
    <dgm:pt modelId="{0840AF1F-54E5-884E-81EB-BE0213A69F7F}" type="parTrans" cxnId="{2E179A9B-40F8-3245-8EED-316F03CAD139}">
      <dgm:prSet/>
      <dgm:spPr/>
      <dgm:t>
        <a:bodyPr/>
        <a:lstStyle/>
        <a:p>
          <a:endParaRPr lang="en-US"/>
        </a:p>
      </dgm:t>
    </dgm:pt>
    <dgm:pt modelId="{1761AD61-F589-4C47-A64F-64DC1C9FCAD2}" type="sibTrans" cxnId="{2E179A9B-40F8-3245-8EED-316F03CAD139}">
      <dgm:prSet/>
      <dgm:spPr/>
      <dgm:t>
        <a:bodyPr/>
        <a:lstStyle/>
        <a:p>
          <a:endParaRPr lang="en-US"/>
        </a:p>
      </dgm:t>
    </dgm:pt>
    <dgm:pt modelId="{B3B6F329-6DC3-A94E-9916-4761AAF771EA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Receiver decodes and interprets</a:t>
          </a:r>
        </a:p>
      </dgm:t>
    </dgm:pt>
    <dgm:pt modelId="{815E2140-3B46-8549-9128-8E2EC5DC8FDC}" type="parTrans" cxnId="{29944502-8B06-BF4C-B1C4-A6FE773ADCFC}">
      <dgm:prSet/>
      <dgm:spPr/>
      <dgm:t>
        <a:bodyPr/>
        <a:lstStyle/>
        <a:p>
          <a:endParaRPr lang="en-US"/>
        </a:p>
      </dgm:t>
    </dgm:pt>
    <dgm:pt modelId="{1D68DF48-D115-B84F-9FB0-C1B112A5494F}" type="sibTrans" cxnId="{29944502-8B06-BF4C-B1C4-A6FE773ADCFC}">
      <dgm:prSet/>
      <dgm:spPr/>
      <dgm:t>
        <a:bodyPr/>
        <a:lstStyle/>
        <a:p>
          <a:endParaRPr lang="en-US"/>
        </a:p>
      </dgm:t>
    </dgm:pt>
    <dgm:pt modelId="{707423CB-5CED-FD4A-A676-C9BC23BB1717}" type="pres">
      <dgm:prSet presAssocID="{C8CFCA8C-7204-5B44-83E5-EAAD923D4C42}" presName="diagram" presStyleCnt="0">
        <dgm:presLayoutVars>
          <dgm:dir/>
          <dgm:resizeHandles val="exact"/>
        </dgm:presLayoutVars>
      </dgm:prSet>
      <dgm:spPr/>
    </dgm:pt>
    <dgm:pt modelId="{5FDD6893-638C-EF43-B8E6-4C1AE623D9E8}" type="pres">
      <dgm:prSet presAssocID="{558E83A4-1FBC-8547-8D59-BD9A699F91DC}" presName="arrow" presStyleLbl="node1" presStyleIdx="0" presStyleCnt="2" custScaleX="48581" custScaleY="73513" custRadScaleRad="123191" custRadScaleInc="-6050">
        <dgm:presLayoutVars>
          <dgm:bulletEnabled val="1"/>
        </dgm:presLayoutVars>
      </dgm:prSet>
      <dgm:spPr/>
    </dgm:pt>
    <dgm:pt modelId="{371ADA6D-76F3-014F-838B-0AE996CCB49B}" type="pres">
      <dgm:prSet presAssocID="{B3B6F329-6DC3-A94E-9916-4761AAF771EA}" presName="arrow" presStyleLbl="node1" presStyleIdx="1" presStyleCnt="2" custScaleX="48374" custScaleY="73740" custRadScaleRad="137165" custRadScaleInc="5756">
        <dgm:presLayoutVars>
          <dgm:bulletEnabled val="1"/>
        </dgm:presLayoutVars>
      </dgm:prSet>
      <dgm:spPr/>
    </dgm:pt>
  </dgm:ptLst>
  <dgm:cxnLst>
    <dgm:cxn modelId="{A7101D01-CFD0-403C-BD97-320D5C3A226D}" type="presOf" srcId="{558E83A4-1FBC-8547-8D59-BD9A699F91DC}" destId="{5FDD6893-638C-EF43-B8E6-4C1AE623D9E8}" srcOrd="0" destOrd="0" presId="urn:microsoft.com/office/officeart/2005/8/layout/arrow5"/>
    <dgm:cxn modelId="{F3232302-618D-4608-A4E3-B7344E6A1A01}" type="presOf" srcId="{C8CFCA8C-7204-5B44-83E5-EAAD923D4C42}" destId="{707423CB-5CED-FD4A-A676-C9BC23BB1717}" srcOrd="0" destOrd="0" presId="urn:microsoft.com/office/officeart/2005/8/layout/arrow5"/>
    <dgm:cxn modelId="{29944502-8B06-BF4C-B1C4-A6FE773ADCFC}" srcId="{C8CFCA8C-7204-5B44-83E5-EAAD923D4C42}" destId="{B3B6F329-6DC3-A94E-9916-4761AAF771EA}" srcOrd="1" destOrd="0" parTransId="{815E2140-3B46-8549-9128-8E2EC5DC8FDC}" sibTransId="{1D68DF48-D115-B84F-9FB0-C1B112A5494F}"/>
    <dgm:cxn modelId="{2E179A9B-40F8-3245-8EED-316F03CAD139}" srcId="{C8CFCA8C-7204-5B44-83E5-EAAD923D4C42}" destId="{558E83A4-1FBC-8547-8D59-BD9A699F91DC}" srcOrd="0" destOrd="0" parTransId="{0840AF1F-54E5-884E-81EB-BE0213A69F7F}" sibTransId="{1761AD61-F589-4C47-A64F-64DC1C9FCAD2}"/>
    <dgm:cxn modelId="{754C8FBD-8543-44FF-93DA-9D6B10D63AEE}" type="presOf" srcId="{B3B6F329-6DC3-A94E-9916-4761AAF771EA}" destId="{371ADA6D-76F3-014F-838B-0AE996CCB49B}" srcOrd="0" destOrd="0" presId="urn:microsoft.com/office/officeart/2005/8/layout/arrow5"/>
    <dgm:cxn modelId="{726BC6FF-2959-4BC5-916D-7319ECF7F07F}" type="presParOf" srcId="{707423CB-5CED-FD4A-A676-C9BC23BB1717}" destId="{5FDD6893-638C-EF43-B8E6-4C1AE623D9E8}" srcOrd="0" destOrd="0" presId="urn:microsoft.com/office/officeart/2005/8/layout/arrow5"/>
    <dgm:cxn modelId="{39C75BF3-3D98-4C3D-A55F-93661DB07ACB}" type="presParOf" srcId="{707423CB-5CED-FD4A-A676-C9BC23BB1717}" destId="{371ADA6D-76F3-014F-838B-0AE996CCB49B}" srcOrd="1" destOrd="0" presId="urn:microsoft.com/office/officeart/2005/8/layout/arrow5"/>
  </dgm:cxnLst>
  <dgm:bg/>
  <dgm:whole>
    <a:ln>
      <a:solidFill>
        <a:srgbClr val="00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D6893-638C-EF43-B8E6-4C1AE623D9E8}">
      <dsp:nvSpPr>
        <dsp:cNvPr id="0" name=""/>
        <dsp:cNvSpPr/>
      </dsp:nvSpPr>
      <dsp:spPr>
        <a:xfrm rot="16200000">
          <a:off x="550860" y="1115994"/>
          <a:ext cx="1816808" cy="274920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0000"/>
              </a:solidFill>
            </a:rPr>
            <a:t>Sender encodes and sends</a:t>
          </a:r>
        </a:p>
      </dsp:txBody>
      <dsp:txXfrm rot="5400000">
        <a:off x="84663" y="2036394"/>
        <a:ext cx="2431262" cy="908404"/>
      </dsp:txXfrm>
    </dsp:sp>
    <dsp:sp modelId="{371ADA6D-76F3-014F-838B-0AE996CCB49B}">
      <dsp:nvSpPr>
        <dsp:cNvPr id="0" name=""/>
        <dsp:cNvSpPr/>
      </dsp:nvSpPr>
      <dsp:spPr>
        <a:xfrm rot="5400000">
          <a:off x="5398676" y="1139235"/>
          <a:ext cx="1809067" cy="2757692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0000"/>
              </a:solidFill>
            </a:rPr>
            <a:t>Receiver decodes and interprets</a:t>
          </a:r>
        </a:p>
      </dsp:txBody>
      <dsp:txXfrm rot="-5400000">
        <a:off x="5240951" y="2065815"/>
        <a:ext cx="2441105" cy="904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A929F-1AAA-47B7-A269-906688CFF97B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ECDE7-37C0-48C3-863A-905835A2A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6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8BA7-C0FF-46D8-91FF-02C5475D13CB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9FBB7-4B6C-4B5C-AB82-AA7608E49E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7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544B-8488-9449-BDF9-932FED9E5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9362E-B7BB-B54E-B954-2451156E4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7F820-D3BB-3940-9F77-58A59062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7D725-F230-7044-AC18-F1B1E30E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3C8D0-DE38-8447-B164-4E671E54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79699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1D1E9-802A-264F-BFEF-A2446FCA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AB15F-A3DE-5046-99D8-AE241C5F8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FB3D9-AF37-624F-B756-678AB7C8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58F31-0A05-DE45-AF7C-82D73FE1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52A3D-1489-4344-985B-17B1F221B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7453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94A2C8-4C4A-6E48-A9CE-C0A105A8C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01495-C90B-3240-8588-8AA354B14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2C5A6-5A3D-5B4F-BD16-F6D56177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AC436-91C8-DE43-A493-7C0FE651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B4D09-96E3-4041-9FAA-109BA948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0475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398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0" y="1535113"/>
            <a:ext cx="3429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174875"/>
            <a:ext cx="3429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8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3605-2484-D34B-AB7D-54304108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EACED-94E7-F541-ABB5-A8C74C35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85DA7-8BBD-D540-AFE2-977D46413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26B74-A82E-7049-9398-F9866CA3D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3359E-2086-9047-9DA0-30CD04F1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9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D6BD-0E1C-F14D-BDFA-A854A9A9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B58EC-DCD3-8447-A97B-3CF38A361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28D69-F8E6-9F46-A14D-033DD1FA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FD07F-6EC3-E542-B449-3781AB855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9F38-30F3-EC4C-9975-9EA8EE1C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0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7C7E8-3175-944C-9C60-849EF424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05117-92DF-DD43-9604-DB054931B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67EAA-88D4-FE45-9522-D78C1A1DB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6CA6F-4ADC-9B4B-9322-09A56A86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1058A-ADC3-F74A-A8A8-987ED030E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0CB1E-5BB3-1B4F-82F2-6B012F98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5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6A5EC-D6F9-214A-B142-F9E6562D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CBB1F-C1CE-7949-94E3-DD79F32F6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D91D1-FB8D-FD47-A570-7415CC798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6C4D2-7F8B-5743-9DA2-677E0C8AC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3A9B3C-0827-F249-BB3D-799C90682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2EF54-8FF7-F247-A673-06683B4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E6B118-8C2A-7647-907D-ADC36958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269A71-133C-7C40-A56E-9347713C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5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771E-4916-7D4F-A15B-3C3990231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EC9736-D5FC-5E4E-A03B-A2A651F60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E86049-AB47-5347-8789-3DCACD47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77017-8E65-9545-9F7F-E4668D76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5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D2473F-A132-654A-9AB0-00BB613B7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EA17D5-72D0-8A42-BC66-E5DB5403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1DEA6-6A60-CA47-823A-039D9B08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2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C595-0E86-B941-AAD4-F156B26C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B2692-E0BD-2847-8A0F-C79D99443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BEDE3-9344-5B4F-B92B-FF04ECE2B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82348-2C45-5844-B43B-543BAA898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E1B32-30AC-9E4B-B225-EF58C549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00978-03C9-A44C-8296-B38B91B3C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1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0DEC-E967-B946-BFFA-D71BBDCC6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CE6216-ABE6-2745-9213-CC0D4831F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78A93-5798-A643-A999-B7F005847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CE59B-EEFC-5446-85CC-313A7998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AB939-6418-F545-BC68-5F3C194C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1E559-0447-5243-A290-363DD958C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4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D1EE8C-F5A4-214B-B11B-5EF470791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49069-5045-1247-A1BF-1CE4FB218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1BDA8-0871-D646-9C66-038160B7B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9979C-F0D0-4A4B-BFB9-07C465828BD9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6712-BF91-B64B-9472-C19B008B4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38E0A-242B-0645-AFBF-46FCE24EA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1E2C-D482-4158-8F4A-4C0B35475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49" r:id="rId12"/>
    <p:sldLayoutId id="2147483653" r:id="rId1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 charset="0"/>
                <a:cs typeface="ＭＳ Ｐゴシック" charset="0"/>
              </a:rPr>
              <a:t>Chapter Objectives</a:t>
            </a:r>
            <a:endParaRPr lang="en-US" sz="48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0400" b="1" dirty="0">
                <a:latin typeface="Century Gothic" charset="0"/>
                <a:cs typeface="ＭＳ Ｐゴシック" charset="0"/>
              </a:rPr>
              <a:t>Identify the steps of the communication process</a:t>
            </a:r>
          </a:p>
          <a:p>
            <a:r>
              <a:rPr lang="en-US" sz="10400" b="1" dirty="0">
                <a:latin typeface="Century Gothic" charset="0"/>
                <a:cs typeface="ＭＳ Ｐゴシック" charset="0"/>
              </a:rPr>
              <a:t>Recognize barriers to communication</a:t>
            </a:r>
          </a:p>
          <a:p>
            <a:r>
              <a:rPr lang="en-US" sz="10400" b="1" dirty="0">
                <a:latin typeface="Century Gothic" charset="0"/>
                <a:cs typeface="ＭＳ Ｐゴシック" charset="0"/>
              </a:rPr>
              <a:t>Encourage supportive communication</a:t>
            </a:r>
          </a:p>
          <a:p>
            <a:r>
              <a:rPr lang="en-US" sz="10400" b="1" dirty="0">
                <a:latin typeface="Century Gothic" charset="0"/>
                <a:cs typeface="ＭＳ Ｐゴシック" charset="0"/>
              </a:rPr>
              <a:t>Understand verbal v. nonverbal communication</a:t>
            </a:r>
          </a:p>
          <a:p>
            <a:r>
              <a:rPr lang="en-US" sz="10400" b="1" dirty="0">
                <a:latin typeface="Century Gothic" charset="0"/>
                <a:cs typeface="ＭＳ Ｐゴシック" charset="0"/>
              </a:rPr>
              <a:t>Understand the impact of technology and diversity  on communication</a:t>
            </a:r>
          </a:p>
          <a:p>
            <a:r>
              <a:rPr lang="en-US" sz="10400" b="1" dirty="0">
                <a:latin typeface="Century Gothic" charset="0"/>
                <a:cs typeface="ＭＳ Ｐゴシック" charset="0"/>
              </a:rPr>
              <a:t>Implement ways to improve communication</a:t>
            </a:r>
          </a:p>
          <a:p>
            <a:endParaRPr lang="en-US" sz="3800" b="1" dirty="0">
              <a:latin typeface="Century Gothic" charset="0"/>
              <a:cs typeface="ＭＳ Ｐゴシック" charset="0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3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Electronic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Faster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Allow for geographically dispersed communication, synchronous, or asynchronous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Shared information to many at once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Greater capacity for memory, storage, and retrieval</a:t>
            </a:r>
            <a:endParaRPr lang="en-US" sz="2200" b="1" dirty="0">
              <a:latin typeface="Century Gothic" charset="0"/>
              <a:cs typeface="ＭＳ Ｐゴシック" charset="0"/>
            </a:endParaRP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02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3152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Impact of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Diminished F2F contact; nonverbal cues reduced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Increase in informal messages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Affect and value messages will decrease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Reduced trust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Linear thinking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Expectations of work performance may be machine driven (O’Connell, 1988)</a:t>
            </a:r>
            <a:endParaRPr lang="en-US" sz="2200" b="1" dirty="0">
              <a:latin typeface="Century Gothic" charset="0"/>
              <a:cs typeface="ＭＳ Ｐゴシック" charset="0"/>
            </a:endParaRP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90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Coaching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Used to correct performance problems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Can motivate employees toward more effective performance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Provides guidance in career counseling or retirement planning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Provides referrals to employees who reveal personal concerns affecting their work</a:t>
            </a:r>
          </a:p>
          <a:p>
            <a:endParaRPr lang="en-US" sz="2200" b="1" dirty="0">
              <a:latin typeface="Century Gothic" charset="0"/>
              <a:cs typeface="ＭＳ Ｐゴシック" charset="0"/>
            </a:endParaRPr>
          </a:p>
          <a:p>
            <a:pPr lvl="1"/>
            <a:endParaRPr lang="en-US" sz="2200" b="1" dirty="0">
              <a:latin typeface="Century Gothic" charset="0"/>
              <a:cs typeface="ＭＳ Ｐゴシック" charset="0"/>
            </a:endParaRP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8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Helping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Informal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Semiformal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Formal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Must be based on mutual trust</a:t>
            </a:r>
          </a:p>
          <a:p>
            <a:endParaRPr lang="en-US" sz="2200" b="1" dirty="0">
              <a:latin typeface="Century Gothic" charset="0"/>
              <a:cs typeface="ＭＳ Ｐゴシック" charset="0"/>
            </a:endParaRPr>
          </a:p>
          <a:p>
            <a:pPr lvl="1"/>
            <a:endParaRPr lang="en-US" sz="2200" b="1" dirty="0">
              <a:latin typeface="Century Gothic" charset="0"/>
              <a:cs typeface="ＭＳ Ｐゴシック" charset="0"/>
            </a:endParaRP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64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Dialogue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A process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About relationship building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Requires commitment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Takes place F2F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Best in atmosphere of confidentiality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Will often focus on race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Can focus on intergroup conflict and community building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Led by skilled facilitators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It</a:t>
            </a:r>
            <a:r>
              <a:rPr lang="fr-FR" sz="3000" b="1" dirty="0">
                <a:latin typeface="Century Gothic" charset="0"/>
                <a:cs typeface="ＭＳ Ｐゴシック" charset="0"/>
              </a:rPr>
              <a:t>’</a:t>
            </a:r>
            <a:r>
              <a:rPr lang="en-US" sz="3000" b="1" dirty="0">
                <a:latin typeface="Century Gothic" charset="0"/>
                <a:cs typeface="ＭＳ Ｐゴシック" charset="0"/>
              </a:rPr>
              <a:t>s about inquiry and understanding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Involves talking</a:t>
            </a:r>
            <a:endParaRPr lang="en-US" sz="2200" b="1" dirty="0">
              <a:latin typeface="Century Gothic" charset="0"/>
              <a:cs typeface="ＭＳ Ｐゴシック" charset="0"/>
            </a:endParaRP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844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Effective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First, is the meeting necessary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Develop clear purpose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Have an agenda and stick to it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Control interruptions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Conclude the meeting on time; summarize meeting in follow-up</a:t>
            </a:r>
            <a:endParaRPr lang="en-US" sz="2200" b="1" dirty="0">
              <a:latin typeface="Century Gothic" charset="0"/>
              <a:cs typeface="ＭＳ Ｐゴシック" charset="0"/>
            </a:endParaRP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94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02" y="304800"/>
            <a:ext cx="73152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Written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What you write remains “on the record” and public information; has a higher standard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Six Cs of good writing 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Clarity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Courtesy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Conciseness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Confidence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Correctness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Conversational tone (Sussman and Depp, 1984)</a:t>
            </a: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04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Diversity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Workplace demographics rapidly changing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Intercultural communication requires unlearning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Develop cultural self-awareness</a:t>
            </a:r>
            <a:endParaRPr lang="en-US" sz="2400" b="1" dirty="0">
              <a:latin typeface="Century Gothic" charset="0"/>
              <a:cs typeface="ＭＳ Ｐゴシック" charset="0"/>
            </a:endParaRP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83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Diversity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482510"/>
              </p:ext>
            </p:extLst>
          </p:nvPr>
        </p:nvGraphicFramePr>
        <p:xfrm>
          <a:off x="742950" y="1760380"/>
          <a:ext cx="77724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Ethnocentric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 Characteristic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0000"/>
                          </a:solidFill>
                        </a:rPr>
                        <a:t>Ethnorelative</a:t>
                      </a:r>
                      <a:r>
                        <a:rPr lang="en-US" sz="2800" baseline="0" dirty="0">
                          <a:solidFill>
                            <a:srgbClr val="000000"/>
                          </a:solidFill>
                        </a:rPr>
                        <a:t> Characteristic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Denial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Acceptance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Defense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Adaptation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Minimization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Integration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2950" y="4419600"/>
            <a:ext cx="155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Figure 9.6.</a:t>
            </a:r>
          </a:p>
        </p:txBody>
      </p:sp>
    </p:spTree>
    <p:extLst>
      <p:ext uri="{BB962C8B-B14F-4D97-AF65-F5344CB8AC3E}">
        <p14:creationId xmlns:p14="http://schemas.microsoft.com/office/powerpoint/2010/main" val="461667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Diversity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Increase culture competence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Awareness and acceptance of differences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Self-awareness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Dynamics of difference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Knowledge of client’s culture</a:t>
            </a:r>
          </a:p>
          <a:p>
            <a:pPr lvl="2"/>
            <a:r>
              <a:rPr lang="en-US" sz="2200" b="1" dirty="0">
                <a:latin typeface="Century Gothic" charset="0"/>
                <a:cs typeface="ＭＳ Ｐゴシック" charset="0"/>
              </a:rPr>
              <a:t>Differences in perception, verbal behavior, and nonverbal behavior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Adaptation of skills</a:t>
            </a: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40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Defined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0971" y="5807577"/>
            <a:ext cx="1558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Figure 9.1.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45676EF-CDC7-ED42-A4E6-50E8AA2B1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543800" cy="109674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The transmission of information from one party to another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6849E0EC-1897-6047-874C-9F9987A52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7105351"/>
              </p:ext>
            </p:extLst>
          </p:nvPr>
        </p:nvGraphicFramePr>
        <p:xfrm>
          <a:off x="776143" y="1625600"/>
          <a:ext cx="768205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9E8D137-F9AF-574C-A723-30155F8CB144}"/>
              </a:ext>
            </a:extLst>
          </p:cNvPr>
          <p:cNvSpPr txBox="1"/>
          <p:nvPr/>
        </p:nvSpPr>
        <p:spPr>
          <a:xfrm>
            <a:off x="3504058" y="3709540"/>
            <a:ext cx="2310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Message sent through</a:t>
            </a:r>
          </a:p>
          <a:p>
            <a:pPr algn="ctr"/>
            <a:r>
              <a:rPr lang="en-US" b="1" dirty="0"/>
              <a:t>Various media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77BDB4B-5408-CF4F-BF8E-D37E9727ABF4}"/>
              </a:ext>
            </a:extLst>
          </p:cNvPr>
          <p:cNvCxnSpPr/>
          <p:nvPr/>
        </p:nvCxnSpPr>
        <p:spPr>
          <a:xfrm>
            <a:off x="1983324" y="5689600"/>
            <a:ext cx="5314729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CFD70CE-3776-914C-84DC-1BFE9DE941B1}"/>
              </a:ext>
            </a:extLst>
          </p:cNvPr>
          <p:cNvCxnSpPr/>
          <p:nvPr/>
        </p:nvCxnSpPr>
        <p:spPr>
          <a:xfrm flipV="1">
            <a:off x="1983324" y="5136411"/>
            <a:ext cx="0" cy="553189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3605ED4-4838-3D42-908E-FF5F01420AA9}"/>
              </a:ext>
            </a:extLst>
          </p:cNvPr>
          <p:cNvCxnSpPr/>
          <p:nvPr/>
        </p:nvCxnSpPr>
        <p:spPr>
          <a:xfrm flipV="1">
            <a:off x="7298053" y="5136411"/>
            <a:ext cx="0" cy="553189"/>
          </a:xfrm>
          <a:prstGeom prst="straightConnector1">
            <a:avLst/>
          </a:prstGeom>
          <a:ln w="28575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993128F-058D-4B4F-B81F-7800FF0467F1}"/>
              </a:ext>
            </a:extLst>
          </p:cNvPr>
          <p:cNvSpPr txBox="1"/>
          <p:nvPr/>
        </p:nvSpPr>
        <p:spPr>
          <a:xfrm>
            <a:off x="4193874" y="2960688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Noise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F6B2BE-B971-DB4E-A18A-0874F02872F0}"/>
              </a:ext>
            </a:extLst>
          </p:cNvPr>
          <p:cNvSpPr txBox="1"/>
          <p:nvPr/>
        </p:nvSpPr>
        <p:spPr>
          <a:xfrm>
            <a:off x="4021419" y="4751365"/>
            <a:ext cx="1192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Feedback</a:t>
            </a:r>
          </a:p>
        </p:txBody>
      </p: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8B4FC8CB-D775-824B-AE60-8376FE887EE5}"/>
              </a:ext>
            </a:extLst>
          </p:cNvPr>
          <p:cNvCxnSpPr/>
          <p:nvPr/>
        </p:nvCxnSpPr>
        <p:spPr>
          <a:xfrm rot="16200000" flipH="1">
            <a:off x="2792496" y="3475403"/>
            <a:ext cx="1658286" cy="79956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>
            <a:extLst>
              <a:ext uri="{FF2B5EF4-FFF2-40B4-BE49-F238E27FC236}">
                <a16:creationId xmlns:a16="http://schemas.microsoft.com/office/drawing/2014/main" id="{C3D33BBF-321E-C24E-94BB-945BF861F720}"/>
              </a:ext>
            </a:extLst>
          </p:cNvPr>
          <p:cNvCxnSpPr/>
          <p:nvPr/>
        </p:nvCxnSpPr>
        <p:spPr>
          <a:xfrm rot="16200000" flipH="1">
            <a:off x="4985088" y="3542451"/>
            <a:ext cx="1658286" cy="79956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>
            <a:extLst>
              <a:ext uri="{FF2B5EF4-FFF2-40B4-BE49-F238E27FC236}">
                <a16:creationId xmlns:a16="http://schemas.microsoft.com/office/drawing/2014/main" id="{1C3E9027-C45C-0049-932D-F87ECD282F8D}"/>
              </a:ext>
            </a:extLst>
          </p:cNvPr>
          <p:cNvCxnSpPr/>
          <p:nvPr/>
        </p:nvCxnSpPr>
        <p:spPr>
          <a:xfrm rot="16200000" flipH="1">
            <a:off x="3344676" y="3522442"/>
            <a:ext cx="1658286" cy="79956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>
            <a:extLst>
              <a:ext uri="{FF2B5EF4-FFF2-40B4-BE49-F238E27FC236}">
                <a16:creationId xmlns:a16="http://schemas.microsoft.com/office/drawing/2014/main" id="{16DDC9D5-5486-B443-B8C8-FB4A8FCA01BB}"/>
              </a:ext>
            </a:extLst>
          </p:cNvPr>
          <p:cNvCxnSpPr/>
          <p:nvPr/>
        </p:nvCxnSpPr>
        <p:spPr>
          <a:xfrm rot="16200000" flipH="1">
            <a:off x="3912596" y="3522442"/>
            <a:ext cx="1658286" cy="79956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>
            <a:extLst>
              <a:ext uri="{FF2B5EF4-FFF2-40B4-BE49-F238E27FC236}">
                <a16:creationId xmlns:a16="http://schemas.microsoft.com/office/drawing/2014/main" id="{5A425C17-0127-1E46-9EFE-E29C7CEF1F8A}"/>
              </a:ext>
            </a:extLst>
          </p:cNvPr>
          <p:cNvCxnSpPr/>
          <p:nvPr/>
        </p:nvCxnSpPr>
        <p:spPr>
          <a:xfrm rot="16200000" flipH="1">
            <a:off x="4494753" y="3475403"/>
            <a:ext cx="1658286" cy="79956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050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Diversity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Race and gender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Presence of invisible barriers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Work-life balance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Stereotypes</a:t>
            </a: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99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Diversity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Generational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Differences according to one’s place in the workforce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Differences based on life experiences</a:t>
            </a:r>
          </a:p>
          <a:p>
            <a:pPr lvl="2"/>
            <a:r>
              <a:rPr lang="en-US" sz="2000" b="1" dirty="0">
                <a:latin typeface="Century Gothic" charset="0"/>
                <a:cs typeface="ＭＳ Ｐゴシック" charset="0"/>
              </a:rPr>
              <a:t>Traditionalists</a:t>
            </a:r>
          </a:p>
          <a:p>
            <a:pPr lvl="2"/>
            <a:r>
              <a:rPr lang="en-US" sz="2000" b="1" dirty="0">
                <a:latin typeface="Century Gothic" charset="0"/>
                <a:cs typeface="ＭＳ Ｐゴシック" charset="0"/>
              </a:rPr>
              <a:t>Boomers</a:t>
            </a:r>
          </a:p>
          <a:p>
            <a:pPr lvl="2"/>
            <a:r>
              <a:rPr lang="en-US" sz="2000" b="1" dirty="0">
                <a:latin typeface="Century Gothic" charset="0"/>
                <a:cs typeface="ＭＳ Ｐゴシック" charset="0"/>
              </a:rPr>
              <a:t>Generation X</a:t>
            </a:r>
          </a:p>
          <a:p>
            <a:pPr lvl="2"/>
            <a:r>
              <a:rPr lang="en-US" sz="2000" b="1" dirty="0">
                <a:latin typeface="Century Gothic" charset="0"/>
                <a:cs typeface="ＭＳ Ｐゴシック" charset="0"/>
              </a:rPr>
              <a:t>Millennials</a:t>
            </a: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62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106"/>
            <a:ext cx="73152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Ways of Acting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60986" cy="4525963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Century Gothic" charset="0"/>
                <a:cs typeface="ＭＳ Ｐゴシック" charset="0"/>
              </a:rPr>
              <a:t>Communication involves creating, transmitting, and deciphering meaning</a:t>
            </a:r>
          </a:p>
          <a:p>
            <a:r>
              <a:rPr lang="en-US" sz="2600" b="1" dirty="0">
                <a:latin typeface="Century Gothic" charset="0"/>
                <a:cs typeface="ＭＳ Ｐゴシック" charset="0"/>
              </a:rPr>
              <a:t>Barriers inhibit communication</a:t>
            </a:r>
          </a:p>
          <a:p>
            <a:r>
              <a:rPr lang="en-US" sz="2600" b="1" dirty="0">
                <a:latin typeface="Century Gothic" charset="0"/>
                <a:cs typeface="ＭＳ Ｐゴシック" charset="0"/>
              </a:rPr>
              <a:t>Supportive communication should be practices</a:t>
            </a:r>
          </a:p>
          <a:p>
            <a:r>
              <a:rPr lang="en-US" sz="2600" b="1" dirty="0">
                <a:latin typeface="Century Gothic" charset="0"/>
                <a:cs typeface="ＭＳ Ｐゴシック" charset="0"/>
              </a:rPr>
              <a:t>Consider audience</a:t>
            </a: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1293" y="1570037"/>
            <a:ext cx="3581400" cy="4525963"/>
          </a:xfrm>
        </p:spPr>
        <p:txBody>
          <a:bodyPr>
            <a:noAutofit/>
          </a:bodyPr>
          <a:lstStyle/>
          <a:p>
            <a:r>
              <a:rPr lang="en-US" sz="2600" b="1" dirty="0">
                <a:latin typeface="Century Gothic" charset="0"/>
                <a:cs typeface="ＭＳ Ｐゴシック" charset="0"/>
              </a:rPr>
              <a:t>Listen, listen, listen</a:t>
            </a:r>
          </a:p>
          <a:p>
            <a:r>
              <a:rPr lang="en-US" sz="2600" b="1" dirty="0">
                <a:latin typeface="Century Gothic" charset="0"/>
                <a:cs typeface="ＭＳ Ｐゴシック" charset="0"/>
              </a:rPr>
              <a:t>Body language communicates as much as we say … or more</a:t>
            </a:r>
          </a:p>
          <a:p>
            <a:r>
              <a:rPr lang="en-US" sz="2600" b="1" dirty="0">
                <a:latin typeface="Century Gothic" charset="0"/>
                <a:cs typeface="ＭＳ Ｐゴシック" charset="0"/>
              </a:rPr>
              <a:t>Take advantage of e-communication</a:t>
            </a:r>
          </a:p>
          <a:p>
            <a:r>
              <a:rPr lang="en-US" sz="2600" b="1" dirty="0">
                <a:latin typeface="Century Gothic" charset="0"/>
                <a:cs typeface="ＭＳ Ｐゴシック" charset="0"/>
              </a:rPr>
              <a:t>Consider the receiver’s norms/ expectations</a:t>
            </a:r>
          </a:p>
          <a:p>
            <a:endParaRPr lang="en-US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00800" y="6333331"/>
            <a:ext cx="2057400" cy="365125"/>
          </a:xfrm>
        </p:spPr>
        <p:txBody>
          <a:bodyPr/>
          <a:lstStyle/>
          <a:p>
            <a:fld id="{57791E2C-D482-4158-8F4A-4C0B35475140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0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Messages can be unintentionally ambiguous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Messages can be intentionally ambiguous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Laden with emotion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Depends on one’s frame of reference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Can serve different functions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Shaped by relationships of power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It is not mechanical transmission of information</a:t>
            </a:r>
          </a:p>
          <a:p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1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Distortion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Words chosen by sender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Encoded message by sender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Filtering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Medium to send message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Decoding by receiver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Psychological state of recipient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4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Supportive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Problem oriented, not person oriented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Descriptive, not evaluative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Specific, not general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Conjunctive, not disjunctive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Validating, not demeaning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Owned, not disowned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Two-way, not one-way</a:t>
            </a: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1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Transmits both rational and emotional messages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What does the person need to know? What does the other person want to know?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Content, tone, and approach must match the situation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Consider self-disclosure</a:t>
            </a: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0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Persuasive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Credibility of the source is key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Requires expertise and trustworthiness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Emotional elements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Hard sell v. soft sell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Range of acceptance</a:t>
            </a:r>
          </a:p>
          <a:p>
            <a:pPr lvl="1"/>
            <a:r>
              <a:rPr lang="en-US" sz="2600" b="1" dirty="0">
                <a:latin typeface="Century Gothic" charset="0"/>
                <a:cs typeface="ＭＳ Ｐゴシック" charset="0"/>
              </a:rPr>
              <a:t>Range within which they are willing to entertain beliefs or attitudes different from their own</a:t>
            </a: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22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Active 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Have a reason for listening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Suspend judgment initially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Resist distractions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Wait before responding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Rephrase what you hear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Seek important themes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Use the thinking-speaking differential</a:t>
            </a: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5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atin typeface="Century Gothic"/>
                <a:cs typeface="Century Gothic"/>
              </a:rPr>
              <a:t>Nonverbal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Century Gothic" charset="0"/>
                <a:cs typeface="ＭＳ Ｐゴシック" charset="0"/>
              </a:rPr>
              <a:t>Facial expression/eye contact (oculesics)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Body language (kinesics)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Ways we speak (paralinguistics)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Personal space (proxemics)</a:t>
            </a:r>
          </a:p>
          <a:p>
            <a:r>
              <a:rPr lang="en-US" sz="3000" b="1" dirty="0">
                <a:latin typeface="Century Gothic" charset="0"/>
                <a:cs typeface="ＭＳ Ｐゴシック" charset="0"/>
              </a:rPr>
              <a:t>Touching (tactiles)</a:t>
            </a:r>
            <a:endParaRPr lang="en-US" sz="2600" b="1" dirty="0">
              <a:latin typeface="Century Gothic" charset="0"/>
              <a:cs typeface="ＭＳ Ｐゴシック" charset="0"/>
            </a:endParaRPr>
          </a:p>
          <a:p>
            <a:pPr marL="0" indent="0">
              <a:buNone/>
            </a:pPr>
            <a:endParaRPr lang="en-US" sz="3000" b="1" dirty="0">
              <a:latin typeface="Century Gothic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2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660</Words>
  <Application>Microsoft Office PowerPoint</Application>
  <PresentationFormat>On-screen Show (4:3)</PresentationFormat>
  <Paragraphs>182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Office Theme</vt:lpstr>
      <vt:lpstr>Chapter Objectives</vt:lpstr>
      <vt:lpstr>Defined</vt:lpstr>
      <vt:lpstr>Issues</vt:lpstr>
      <vt:lpstr>Barriers</vt:lpstr>
      <vt:lpstr>Supportive Communication</vt:lpstr>
      <vt:lpstr>Speaking</vt:lpstr>
      <vt:lpstr>Persuasive Communication</vt:lpstr>
      <vt:lpstr>Active Listening</vt:lpstr>
      <vt:lpstr>Nonverbal Communication</vt:lpstr>
      <vt:lpstr>Electronic Communication</vt:lpstr>
      <vt:lpstr>Impact of Technology</vt:lpstr>
      <vt:lpstr>Coaching</vt:lpstr>
      <vt:lpstr>Helping</vt:lpstr>
      <vt:lpstr>Dialogue</vt:lpstr>
      <vt:lpstr>Effective Meetings</vt:lpstr>
      <vt:lpstr>Written Communication</vt:lpstr>
      <vt:lpstr>Diversity</vt:lpstr>
      <vt:lpstr>Diversity</vt:lpstr>
      <vt:lpstr>Diversity</vt:lpstr>
      <vt:lpstr>Diversity</vt:lpstr>
      <vt:lpstr>Diversity</vt:lpstr>
      <vt:lpstr>Ways of Acting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</cp:revision>
  <dcterms:created xsi:type="dcterms:W3CDTF">2015-04-30T00:02:08Z</dcterms:created>
  <dcterms:modified xsi:type="dcterms:W3CDTF">2020-03-15T14:07:26Z</dcterms:modified>
</cp:coreProperties>
</file>