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285" r:id="rId3"/>
    <p:sldId id="286" r:id="rId4"/>
    <p:sldId id="287" r:id="rId5"/>
    <p:sldId id="266" r:id="rId6"/>
    <p:sldId id="289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7" autoAdjust="0"/>
    <p:restoredTop sz="94575" autoAdjust="0"/>
  </p:normalViewPr>
  <p:slideViewPr>
    <p:cSldViewPr snapToGrid="0" snapToObjects="1">
      <p:cViewPr varScale="1">
        <p:scale>
          <a:sx n="74" d="100"/>
          <a:sy n="74" d="100"/>
        </p:scale>
        <p:origin x="-2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51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D1732-0B01-D34B-BFF1-0B42CA59CF2E}" type="datetimeFigureOut">
              <a:rPr lang="en-US" smtClean="0"/>
              <a:t>26/10/18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E740-06FC-C941-990B-214014F1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11C27-BA7D-CA43-8B61-6E0740D16A0C}" type="datetimeFigureOut">
              <a:rPr lang="en-US" smtClean="0"/>
              <a:t>26/10/18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6D6B-59AC-694C-8D81-F0A6D4E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8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6E9C81-400B-5E48-923E-E5E8B57F103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C94E12-A2DD-0340-B26C-54F4C54F3AA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995AA0-E956-5E49-B3E2-D560005041D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6189AB-F3B0-1A46-9220-590FB2A8243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FE409D-84BD-1542-AC9F-0B5406FBD65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787-1DC7-D84C-9017-53D492BB827F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8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0BD1-D896-9141-85C5-D90C524CB5EA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F4C-D0CD-A645-9DB9-316264994327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D974-8B88-984E-B877-AFC2CE86E3E1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1A65-2010-064C-920A-CEE1D185FCD7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8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315B-CB15-634B-8F80-9B3B9CFFC0E2}" type="datetime1">
              <a:rPr lang="en-GB" smtClean="0"/>
              <a:t>26/10/18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2BE3-E6BB-FA4A-8EEB-3BA1289FEF2E}" type="datetime1">
              <a:rPr lang="en-GB" smtClean="0"/>
              <a:t>26/10/18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4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E56-9817-B645-A81E-A5295F6BB46C}" type="datetime1">
              <a:rPr lang="en-GB" smtClean="0"/>
              <a:t>26/10/18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26C2-C735-2C4D-86C4-C1C6C81AEB8C}" type="datetime1">
              <a:rPr lang="en-GB" smtClean="0"/>
              <a:t>26/10/18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E389-FC4E-2546-99EA-537676D63EB1}" type="datetime1">
              <a:rPr lang="en-GB" smtClean="0"/>
              <a:t>26/10/18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3120-6818-1142-AF8E-D3D615A98420}" type="datetime1">
              <a:rPr lang="en-GB" smtClean="0"/>
              <a:t>26/10/18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4212-3456-7341-9292-8B725153ACE2}" type="datetime1">
              <a:rPr lang="en-GB" smtClean="0"/>
              <a:t>26/10/18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D4DC-A4A2-B141-8CD9-77AC5334FB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" y="5700059"/>
            <a:ext cx="1157941" cy="115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Calibri"/>
                <a:cs typeface="Calibri"/>
              </a:rPr>
              <a:t>Markets in Equilibrium</a:t>
            </a:r>
            <a:r>
              <a:rPr lang="en-US" sz="4900" dirty="0" smtClean="0">
                <a:latin typeface="Calibri"/>
                <a:cs typeface="Calibri"/>
              </a:rPr>
              <a:t/>
            </a:r>
            <a:br>
              <a:rPr lang="en-US" sz="4900" dirty="0" smtClean="0">
                <a:latin typeface="Calibri"/>
                <a:cs typeface="Calibri"/>
              </a:rPr>
            </a:br>
            <a:r>
              <a:rPr lang="en-US" sz="3600" dirty="0" smtClean="0">
                <a:latin typeface="Calibri"/>
                <a:cs typeface="Calibri"/>
              </a:rPr>
              <a:t>A. </a:t>
            </a:r>
            <a:r>
              <a:rPr lang="en-US" sz="3600" dirty="0" err="1" smtClean="0">
                <a:latin typeface="Calibri"/>
                <a:cs typeface="Calibri"/>
              </a:rPr>
              <a:t>Zangelidis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Required reading:</a:t>
            </a:r>
          </a:p>
          <a:p>
            <a:r>
              <a:rPr lang="en-US" sz="2800" dirty="0" err="1" smtClean="0">
                <a:latin typeface="Calibri"/>
                <a:cs typeface="Calibri"/>
              </a:rPr>
              <a:t>Begg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&amp; Ward, 2016, chapter </a:t>
            </a:r>
            <a:r>
              <a:rPr lang="en-US" sz="2800" dirty="0" smtClean="0">
                <a:latin typeface="Calibri"/>
                <a:cs typeface="Calibri"/>
              </a:rPr>
              <a:t>4</a:t>
            </a:r>
            <a:endParaRPr lang="en-GB" sz="28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19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Elasticity of Demand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Changes in the Equilibrium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6443" y="1386944"/>
            <a:ext cx="5679558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Calibri"/>
                <a:ea typeface="+mn-ea"/>
                <a:cs typeface="Calibri"/>
              </a:rPr>
              <a:t>Supply changes under elastic and inelastic demand.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132138" y="1781172"/>
            <a:ext cx="0" cy="3960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112544" y="3761579"/>
            <a:ext cx="0" cy="39608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348038" y="2285997"/>
            <a:ext cx="2952750" cy="2735263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067175" y="2501897"/>
            <a:ext cx="2952750" cy="2735263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48038" y="2141535"/>
            <a:ext cx="2592387" cy="33845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3575" y="3436935"/>
            <a:ext cx="3671888" cy="100806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3438" y="3868735"/>
            <a:ext cx="0" cy="187325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64163" y="4013197"/>
            <a:ext cx="34925" cy="1728788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3800" y="4373560"/>
            <a:ext cx="0" cy="1368425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132138" y="3797297"/>
            <a:ext cx="1511300" cy="26988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32138" y="4373560"/>
            <a:ext cx="1871662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168650" y="4040185"/>
            <a:ext cx="21590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00788" y="2428872"/>
            <a:ext cx="358775" cy="2889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771775" y="3725860"/>
            <a:ext cx="0" cy="6477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72225" y="1925635"/>
            <a:ext cx="5762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S1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9925" y="2357435"/>
            <a:ext cx="10810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S2</a:t>
            </a:r>
            <a:endParaRPr lang="en-GB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5963" y="523716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800" dirty="0">
                <a:latin typeface="Calibri"/>
                <a:ea typeface="+mn-ea"/>
                <a:cs typeface="Calibri"/>
              </a:rPr>
              <a:t>D1</a:t>
            </a:r>
            <a:r>
              <a:rPr lang="en-GB" sz="1200" dirty="0">
                <a:latin typeface="Calibri"/>
                <a:ea typeface="+mn-ea"/>
                <a:cs typeface="Calibri"/>
              </a:rPr>
              <a:t> inelastic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16688" y="4444997"/>
            <a:ext cx="12239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D</a:t>
            </a:r>
            <a:r>
              <a:rPr lang="en-GB" sz="1200" dirty="0">
                <a:latin typeface="Calibri"/>
                <a:ea typeface="+mn-ea"/>
                <a:cs typeface="Calibri"/>
              </a:rPr>
              <a:t>2 elastic</a:t>
            </a:r>
          </a:p>
          <a:p>
            <a:pPr>
              <a:defRPr/>
            </a:pPr>
            <a:endParaRPr lang="en-GB" sz="2800" dirty="0">
              <a:latin typeface="Calibri"/>
              <a:ea typeface="+mn-ea"/>
              <a:cs typeface="Calibri"/>
            </a:endParaRP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 rot="16200000">
            <a:off x="2451894" y="2316954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800">
                <a:latin typeface="Calibri"/>
                <a:cs typeface="Calibri"/>
              </a:rPr>
              <a:t>Price</a:t>
            </a:r>
          </a:p>
        </p:txBody>
      </p: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5867400" y="5813422"/>
            <a:ext cx="1225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800">
                <a:latin typeface="Calibri"/>
                <a:cs typeface="Calibri"/>
              </a:rPr>
              <a:t>Quantity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71775" y="4157660"/>
            <a:ext cx="504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£10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71775" y="3868735"/>
            <a:ext cx="5048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£22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71775" y="3652835"/>
            <a:ext cx="5048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£30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27538" y="5741985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100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87900" y="5741985"/>
            <a:ext cx="576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200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292725" y="5741985"/>
            <a:ext cx="574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200">
                <a:latin typeface="Calibri"/>
                <a:cs typeface="Calibri"/>
              </a:rPr>
              <a:t>500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43438" y="6102347"/>
            <a:ext cx="720725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8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Price Volatility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sz="3200" dirty="0" smtClean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sz="3200" dirty="0" smtClean="0">
                <a:latin typeface="Calibri"/>
                <a:cs typeface="Calibri"/>
              </a:rPr>
              <a:t>Greater </a:t>
            </a:r>
            <a:r>
              <a:rPr lang="en-GB" sz="3200" b="1" dirty="0" smtClean="0">
                <a:solidFill>
                  <a:srgbClr val="000090"/>
                </a:solidFill>
                <a:latin typeface="Calibri"/>
                <a:cs typeface="Calibri"/>
              </a:rPr>
              <a:t>price volatility</a:t>
            </a:r>
            <a:r>
              <a:rPr lang="en-GB" sz="3200" dirty="0" smtClean="0">
                <a:latin typeface="Calibri"/>
                <a:cs typeface="Calibri"/>
              </a:rPr>
              <a:t> with market is characterised by inelastic demand/supply</a:t>
            </a:r>
            <a:endParaRPr lang="en-GB" sz="2800" dirty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sz="32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ea typeface="+mj-ea"/>
              </a:rPr>
              <a:t>Price Floor </a:t>
            </a:r>
            <a:r>
              <a:rPr lang="en-GB" sz="3200" dirty="0" smtClean="0">
                <a:ea typeface="+mj-ea"/>
              </a:rPr>
              <a:t>(minimum price)</a:t>
            </a:r>
            <a:endParaRPr lang="en-GB" dirty="0">
              <a:ea typeface="+mj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500" y="2143125"/>
            <a:ext cx="3643313" cy="3567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Elbow Connector 8"/>
          <p:cNvCxnSpPr/>
          <p:nvPr/>
        </p:nvCxnSpPr>
        <p:spPr>
          <a:xfrm>
            <a:off x="1708187" y="3478213"/>
            <a:ext cx="2500312" cy="2214562"/>
          </a:xfrm>
          <a:prstGeom prst="bentConnector3">
            <a:avLst>
              <a:gd name="adj1" fmla="val 99981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75"/>
          <p:cNvSpPr txBox="1">
            <a:spLocks noChangeArrowheads="1"/>
          </p:cNvSpPr>
          <p:nvPr/>
        </p:nvSpPr>
        <p:spPr bwMode="auto">
          <a:xfrm>
            <a:off x="4922874" y="5072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</a:t>
            </a:r>
            <a:endParaRPr lang="en-US" sz="1400" b="1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136812" y="2643188"/>
            <a:ext cx="2786062" cy="257175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1208124" y="392906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£8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2708312" y="58578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1000</a:t>
            </a:r>
            <a:endParaRPr lang="en-US" sz="1400" b="1">
              <a:latin typeface="Arial" charset="0"/>
            </a:endParaRPr>
          </a:p>
        </p:txBody>
      </p:sp>
      <p:sp>
        <p:nvSpPr>
          <p:cNvPr id="16393" name="TextBox 72"/>
          <p:cNvSpPr txBox="1">
            <a:spLocks noChangeArrowheads="1"/>
          </p:cNvSpPr>
          <p:nvPr/>
        </p:nvSpPr>
        <p:spPr bwMode="auto">
          <a:xfrm>
            <a:off x="993812" y="200025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Price</a:t>
            </a:r>
            <a:endParaRPr lang="en-US" sz="1400" b="1">
              <a:latin typeface="Arial" charset="0"/>
            </a:endParaRPr>
          </a:p>
        </p:txBody>
      </p:sp>
      <p:sp>
        <p:nvSpPr>
          <p:cNvPr id="16394" name="TextBox 73"/>
          <p:cNvSpPr txBox="1">
            <a:spLocks noChangeArrowheads="1"/>
          </p:cNvSpPr>
          <p:nvPr/>
        </p:nvSpPr>
        <p:spPr bwMode="auto">
          <a:xfrm>
            <a:off x="5422937" y="55721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Quantity</a:t>
            </a:r>
            <a:endParaRPr lang="en-US" sz="1400" b="1"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08187" y="5715000"/>
            <a:ext cx="3643312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76957" y="3928269"/>
            <a:ext cx="3571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994855" y="5785644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136267" y="5787232"/>
            <a:ext cx="144463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65312" y="4000500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11"/>
          <p:cNvSpPr txBox="1">
            <a:spLocks noChangeArrowheads="1"/>
          </p:cNvSpPr>
          <p:nvPr/>
        </p:nvSpPr>
        <p:spPr bwMode="auto">
          <a:xfrm>
            <a:off x="3851312" y="58578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 2000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565312" y="3500438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1136687" y="335756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£10</a:t>
            </a:r>
            <a:endParaRPr lang="en-US" sz="1400" b="1"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08249" y="2714625"/>
            <a:ext cx="2786063" cy="2571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4" name="TextBox 75"/>
          <p:cNvSpPr txBox="1">
            <a:spLocks noChangeArrowheads="1"/>
          </p:cNvSpPr>
          <p:nvPr/>
        </p:nvSpPr>
        <p:spPr bwMode="auto">
          <a:xfrm>
            <a:off x="4994312" y="2571750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</a:t>
            </a:r>
            <a:endParaRPr lang="en-US" sz="1400" b="1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697074" y="4000500"/>
            <a:ext cx="1939925" cy="14288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36937" y="6215063"/>
            <a:ext cx="1000125" cy="1587"/>
          </a:xfrm>
          <a:prstGeom prst="straightConnector1">
            <a:avLst/>
          </a:prstGeom>
          <a:ln w="28575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8"/>
          <p:cNvCxnSpPr/>
          <p:nvPr/>
        </p:nvCxnSpPr>
        <p:spPr>
          <a:xfrm rot="16200000" flipH="1">
            <a:off x="1279562" y="3929063"/>
            <a:ext cx="2214562" cy="1357312"/>
          </a:xfrm>
          <a:prstGeom prst="bentConnector3">
            <a:avLst>
              <a:gd name="adj1" fmla="val -236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73"/>
          <p:cNvSpPr txBox="1">
            <a:spLocks noChangeArrowheads="1"/>
          </p:cNvSpPr>
          <p:nvPr/>
        </p:nvSpPr>
        <p:spPr bwMode="auto">
          <a:xfrm>
            <a:off x="3136937" y="6286500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/>
            <a:r>
              <a:rPr lang="en-GB" sz="1400" b="1" dirty="0">
                <a:latin typeface="Arial" charset="0"/>
              </a:rPr>
              <a:t>Surplus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636999" y="4002088"/>
            <a:ext cx="0" cy="1690687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3319910" y="586375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 </a:t>
            </a:r>
            <a:r>
              <a:rPr lang="en-GB" sz="1400" b="1" dirty="0" smtClean="0">
                <a:latin typeface="Arial" charset="0"/>
              </a:rPr>
              <a:t>1500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39" name="Elbow Connector 8"/>
          <p:cNvCxnSpPr/>
          <p:nvPr/>
        </p:nvCxnSpPr>
        <p:spPr>
          <a:xfrm flipV="1">
            <a:off x="1697074" y="4497403"/>
            <a:ext cx="2511424" cy="2"/>
          </a:xfrm>
          <a:prstGeom prst="bentConnector3">
            <a:avLst>
              <a:gd name="adj1" fmla="val 50000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1232230" y="4343415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 smtClean="0">
                <a:latin typeface="Arial" charset="0"/>
              </a:rPr>
              <a:t>£6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31" name="Line Callout 2 (Accent Bar) 30"/>
          <p:cNvSpPr/>
          <p:nvPr/>
        </p:nvSpPr>
        <p:spPr>
          <a:xfrm>
            <a:off x="5494374" y="1619852"/>
            <a:ext cx="3427793" cy="78519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0683"/>
              <a:gd name="adj6" fmla="val -5689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Price floor </a:t>
            </a:r>
            <a:r>
              <a:rPr lang="en-US" sz="2000" b="1" dirty="0" smtClean="0">
                <a:solidFill>
                  <a:prstClr val="black"/>
                </a:solidFill>
              </a:rPr>
              <a:t>&gt; </a:t>
            </a:r>
            <a:r>
              <a:rPr lang="en-US" sz="2000" b="1" dirty="0">
                <a:solidFill>
                  <a:prstClr val="black"/>
                </a:solidFill>
              </a:rPr>
              <a:t>Equilibrium </a:t>
            </a:r>
            <a:r>
              <a:rPr lang="en-US" sz="2000" b="1" dirty="0" smtClean="0">
                <a:solidFill>
                  <a:prstClr val="black"/>
                </a:solidFill>
              </a:rPr>
              <a:t>price</a:t>
            </a:r>
          </a:p>
          <a:p>
            <a:pPr lvl="0"/>
            <a:r>
              <a:rPr lang="en-US" sz="2000" b="1" dirty="0" smtClean="0">
                <a:solidFill>
                  <a:prstClr val="black"/>
                </a:solidFill>
              </a:rPr>
              <a:t>=&gt; </a:t>
            </a:r>
            <a:r>
              <a:rPr lang="en-US" sz="2000" b="1" dirty="0" smtClean="0">
                <a:solidFill>
                  <a:srgbClr val="FF0000"/>
                </a:solidFill>
              </a:rPr>
              <a:t>Surplus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4" name="Line Callout 2 (Accent Bar) 43"/>
          <p:cNvSpPr/>
          <p:nvPr/>
        </p:nvSpPr>
        <p:spPr>
          <a:xfrm>
            <a:off x="5357812" y="3143865"/>
            <a:ext cx="3328987" cy="785198"/>
          </a:xfrm>
          <a:prstGeom prst="accentCallout2">
            <a:avLst>
              <a:gd name="adj1" fmla="val 47777"/>
              <a:gd name="adj2" fmla="val -3708"/>
              <a:gd name="adj3" fmla="val 60218"/>
              <a:gd name="adj4" fmla="val -7640"/>
              <a:gd name="adj5" fmla="val 172627"/>
              <a:gd name="adj6" fmla="val -5038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Price floor &lt; Equilibrium price</a:t>
            </a:r>
          </a:p>
          <a:p>
            <a:r>
              <a:rPr lang="en-US" sz="2000" b="1" dirty="0" smtClean="0"/>
              <a:t>=&gt; </a:t>
            </a:r>
            <a:r>
              <a:rPr lang="en-US" sz="2000" b="1" dirty="0" smtClean="0">
                <a:solidFill>
                  <a:srgbClr val="FF0000"/>
                </a:solidFill>
              </a:rPr>
              <a:t>No effect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1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2" grpId="1"/>
      <p:bldP spid="16400" grpId="0"/>
      <p:bldP spid="16400" grpId="1"/>
      <p:bldP spid="21" grpId="0"/>
      <p:bldP spid="21" grpId="1"/>
      <p:bldP spid="27" grpId="0"/>
      <p:bldP spid="27" grpId="1"/>
      <p:bldP spid="42" grpId="0"/>
      <p:bldP spid="31" grpId="0" animBg="1"/>
      <p:bldP spid="31" grpId="1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Price </a:t>
            </a:r>
            <a:r>
              <a:rPr lang="en-GB" dirty="0" smtClean="0"/>
              <a:t>Ceiling </a:t>
            </a:r>
            <a:r>
              <a:rPr lang="en-GB" sz="3200" dirty="0"/>
              <a:t>(</a:t>
            </a:r>
            <a:r>
              <a:rPr lang="en-GB" sz="3200" dirty="0" smtClean="0"/>
              <a:t>maximum price</a:t>
            </a:r>
            <a:r>
              <a:rPr lang="en-GB" sz="3200" dirty="0"/>
              <a:t>)</a:t>
            </a:r>
            <a:endParaRPr lang="en-GB" dirty="0">
              <a:ea typeface="+mj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5679" y="2143125"/>
            <a:ext cx="3643312" cy="3567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Elbow Connector 8"/>
          <p:cNvCxnSpPr/>
          <p:nvPr/>
        </p:nvCxnSpPr>
        <p:spPr>
          <a:xfrm>
            <a:off x="1765679" y="4000500"/>
            <a:ext cx="2484437" cy="1692275"/>
          </a:xfrm>
          <a:prstGeom prst="bentConnector3">
            <a:avLst>
              <a:gd name="adj1" fmla="val 99981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75"/>
          <p:cNvSpPr txBox="1">
            <a:spLocks noChangeArrowheads="1"/>
          </p:cNvSpPr>
          <p:nvPr/>
        </p:nvSpPr>
        <p:spPr bwMode="auto">
          <a:xfrm>
            <a:off x="4908929" y="442912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</a:t>
            </a:r>
            <a:endParaRPr lang="en-US" sz="1400" b="1">
              <a:latin typeface="Arial" charset="0"/>
            </a:endParaRPr>
          </a:p>
        </p:txBody>
      </p:sp>
      <p:cxnSp>
        <p:nvCxnSpPr>
          <p:cNvPr id="9" name="Straight Connector 8"/>
          <p:cNvCxnSpPr>
            <a:endCxn id="17413" idx="1"/>
          </p:cNvCxnSpPr>
          <p:nvPr/>
        </p:nvCxnSpPr>
        <p:spPr>
          <a:xfrm>
            <a:off x="2551491" y="2428875"/>
            <a:ext cx="2357438" cy="215423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65616" y="392906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£8</a:t>
            </a:r>
            <a:endParaRPr lang="en-US" sz="1400" b="1">
              <a:latin typeface="Arial" charset="0"/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2765804" y="58578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1000</a:t>
            </a:r>
            <a:endParaRPr lang="en-US" sz="1400" b="1">
              <a:latin typeface="Arial" charset="0"/>
            </a:endParaRPr>
          </a:p>
        </p:txBody>
      </p:sp>
      <p:sp>
        <p:nvSpPr>
          <p:cNvPr id="17417" name="TextBox 72"/>
          <p:cNvSpPr txBox="1">
            <a:spLocks noChangeArrowheads="1"/>
          </p:cNvSpPr>
          <p:nvPr/>
        </p:nvSpPr>
        <p:spPr bwMode="auto">
          <a:xfrm>
            <a:off x="1051304" y="200025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Price</a:t>
            </a:r>
            <a:endParaRPr lang="en-US" sz="1400" b="1">
              <a:latin typeface="Arial" charset="0"/>
            </a:endParaRPr>
          </a:p>
        </p:txBody>
      </p:sp>
      <p:sp>
        <p:nvSpPr>
          <p:cNvPr id="17418" name="TextBox 73"/>
          <p:cNvSpPr txBox="1">
            <a:spLocks noChangeArrowheads="1"/>
          </p:cNvSpPr>
          <p:nvPr/>
        </p:nvSpPr>
        <p:spPr bwMode="auto">
          <a:xfrm>
            <a:off x="5480429" y="55721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Quantity</a:t>
            </a:r>
            <a:endParaRPr lang="en-US" sz="1400" b="1"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65679" y="5715000"/>
            <a:ext cx="3643312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19465" y="3928269"/>
            <a:ext cx="3571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52347" y="5785644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193759" y="5787232"/>
            <a:ext cx="144463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2804" y="4000500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Box 11"/>
          <p:cNvSpPr txBox="1">
            <a:spLocks noChangeArrowheads="1"/>
          </p:cNvSpPr>
          <p:nvPr/>
        </p:nvSpPr>
        <p:spPr bwMode="auto">
          <a:xfrm>
            <a:off x="3908804" y="58578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2000</a:t>
            </a:r>
            <a:endParaRPr lang="en-US" sz="1400" b="1"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622804" y="3500438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9"/>
          <p:cNvSpPr txBox="1">
            <a:spLocks noChangeArrowheads="1"/>
          </p:cNvSpPr>
          <p:nvPr/>
        </p:nvSpPr>
        <p:spPr bwMode="auto">
          <a:xfrm>
            <a:off x="1194179" y="335756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£10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480054" y="2428875"/>
            <a:ext cx="2500312" cy="21431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75"/>
          <p:cNvSpPr txBox="1">
            <a:spLocks noChangeArrowheads="1"/>
          </p:cNvSpPr>
          <p:nvPr/>
        </p:nvSpPr>
        <p:spPr bwMode="auto">
          <a:xfrm>
            <a:off x="4908929" y="23574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</a:t>
            </a:r>
            <a:endParaRPr lang="en-US" sz="1400" b="1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837116" y="3500438"/>
            <a:ext cx="1939925" cy="14287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94429" y="6215063"/>
            <a:ext cx="1000125" cy="1587"/>
          </a:xfrm>
          <a:prstGeom prst="straightConnector1">
            <a:avLst/>
          </a:prstGeom>
          <a:ln w="28575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8"/>
          <p:cNvCxnSpPr/>
          <p:nvPr/>
        </p:nvCxnSpPr>
        <p:spPr>
          <a:xfrm rot="16200000" flipH="1">
            <a:off x="1586292" y="4167187"/>
            <a:ext cx="1727200" cy="1368425"/>
          </a:xfrm>
          <a:prstGeom prst="bentConnector3">
            <a:avLst>
              <a:gd name="adj1" fmla="val 1112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Callout 2 (Accent Bar) 26"/>
          <p:cNvSpPr/>
          <p:nvPr/>
        </p:nvSpPr>
        <p:spPr>
          <a:xfrm>
            <a:off x="5480429" y="3216890"/>
            <a:ext cx="3663571" cy="785198"/>
          </a:xfrm>
          <a:prstGeom prst="accentCallout2">
            <a:avLst>
              <a:gd name="adj1" fmla="val 18750"/>
              <a:gd name="adj2" fmla="val -8333"/>
              <a:gd name="adj3" fmla="val 33264"/>
              <a:gd name="adj4" fmla="val -34241"/>
              <a:gd name="adj5" fmla="val 93840"/>
              <a:gd name="adj6" fmla="val -4928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Price </a:t>
            </a:r>
            <a:r>
              <a:rPr lang="en-US" sz="2000" b="1" dirty="0" smtClean="0">
                <a:solidFill>
                  <a:prstClr val="black"/>
                </a:solidFill>
              </a:rPr>
              <a:t>ceiling &lt; </a:t>
            </a:r>
            <a:r>
              <a:rPr lang="en-US" sz="2000" b="1" dirty="0">
                <a:solidFill>
                  <a:prstClr val="black"/>
                </a:solidFill>
              </a:rPr>
              <a:t>Equilibrium </a:t>
            </a:r>
            <a:r>
              <a:rPr lang="en-US" sz="2000" b="1" dirty="0" smtClean="0">
                <a:solidFill>
                  <a:prstClr val="black"/>
                </a:solidFill>
              </a:rPr>
              <a:t>price</a:t>
            </a:r>
          </a:p>
          <a:p>
            <a:pPr lvl="0"/>
            <a:r>
              <a:rPr lang="en-US" sz="2000" b="1" dirty="0" smtClean="0">
                <a:solidFill>
                  <a:prstClr val="black"/>
                </a:solidFill>
              </a:rPr>
              <a:t>=&gt; </a:t>
            </a:r>
            <a:r>
              <a:rPr lang="en-US" sz="2000" b="1" dirty="0" smtClean="0">
                <a:solidFill>
                  <a:srgbClr val="FF0000"/>
                </a:solidFill>
              </a:rPr>
              <a:t>Shortage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TextBox 73"/>
          <p:cNvSpPr txBox="1">
            <a:spLocks noChangeArrowheads="1"/>
          </p:cNvSpPr>
          <p:nvPr/>
        </p:nvSpPr>
        <p:spPr bwMode="auto">
          <a:xfrm>
            <a:off x="3260697" y="6267864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/>
            <a:r>
              <a:rPr lang="en-GB" sz="1400" b="1" dirty="0" smtClean="0">
                <a:latin typeface="Arial" charset="0"/>
              </a:rPr>
              <a:t>Shortage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757345" y="3017913"/>
            <a:ext cx="2508646" cy="14288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1185799" y="2908915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£</a:t>
            </a:r>
            <a:r>
              <a:rPr lang="en-GB" sz="1400" b="1" dirty="0" smtClean="0">
                <a:latin typeface="Arial" charset="0"/>
              </a:rPr>
              <a:t>12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45" name="Line Callout 2 (Accent Bar) 44"/>
          <p:cNvSpPr/>
          <p:nvPr/>
        </p:nvSpPr>
        <p:spPr>
          <a:xfrm>
            <a:off x="5408991" y="1486617"/>
            <a:ext cx="3887409" cy="785198"/>
          </a:xfrm>
          <a:prstGeom prst="accentCallout2">
            <a:avLst>
              <a:gd name="adj1" fmla="val 18750"/>
              <a:gd name="adj2" fmla="val -8333"/>
              <a:gd name="adj3" fmla="val 33264"/>
              <a:gd name="adj4" fmla="val -34241"/>
              <a:gd name="adj5" fmla="val 180922"/>
              <a:gd name="adj6" fmla="val -4647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Price </a:t>
            </a:r>
            <a:r>
              <a:rPr lang="en-US" sz="2000" b="1" dirty="0" smtClean="0">
                <a:solidFill>
                  <a:prstClr val="black"/>
                </a:solidFill>
              </a:rPr>
              <a:t>ceiling &gt; </a:t>
            </a:r>
            <a:r>
              <a:rPr lang="en-US" sz="2000" b="1" dirty="0">
                <a:solidFill>
                  <a:prstClr val="black"/>
                </a:solidFill>
              </a:rPr>
              <a:t>Equilibrium </a:t>
            </a:r>
            <a:r>
              <a:rPr lang="en-US" sz="2000" b="1" dirty="0" smtClean="0">
                <a:solidFill>
                  <a:prstClr val="black"/>
                </a:solidFill>
              </a:rPr>
              <a:t>price</a:t>
            </a:r>
          </a:p>
          <a:p>
            <a:pPr lvl="0"/>
            <a:r>
              <a:rPr lang="en-US" sz="2000" b="1" dirty="0" smtClean="0">
                <a:solidFill>
                  <a:prstClr val="black"/>
                </a:solidFill>
              </a:rPr>
              <a:t>=&gt; </a:t>
            </a:r>
            <a:r>
              <a:rPr lang="en-US" sz="2000" b="1" dirty="0" smtClean="0">
                <a:solidFill>
                  <a:srgbClr val="FF0000"/>
                </a:solidFill>
              </a:rPr>
              <a:t>No effect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740949" y="3500438"/>
            <a:ext cx="0" cy="2214562"/>
          </a:xfrm>
          <a:prstGeom prst="line">
            <a:avLst/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3423860" y="585050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 </a:t>
            </a:r>
            <a:r>
              <a:rPr lang="en-GB" sz="1400" b="1" dirty="0" smtClean="0">
                <a:latin typeface="Arial" charset="0"/>
              </a:rPr>
              <a:t>1500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7416" grpId="0"/>
      <p:bldP spid="17416" grpId="1"/>
      <p:bldP spid="17424" grpId="0"/>
      <p:bldP spid="17424" grpId="1"/>
      <p:bldP spid="27" grpId="0" animBg="1"/>
      <p:bldP spid="27" grpId="1" animBg="1"/>
      <p:bldP spid="28" grpId="0"/>
      <p:bldP spid="28" grpId="1"/>
      <p:bldP spid="44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cs typeface="Calibri"/>
              </a:rPr>
              <a:t>Pooling and Separating </a:t>
            </a:r>
            <a:r>
              <a:rPr lang="en-GB" dirty="0" err="1">
                <a:latin typeface="Calibri"/>
                <a:cs typeface="Calibri"/>
              </a:rPr>
              <a:t>Equilibria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sz="3200" dirty="0" smtClean="0">
                <a:latin typeface="Calibri"/>
                <a:cs typeface="Calibri"/>
              </a:rPr>
              <a:t>Separating </a:t>
            </a:r>
            <a:r>
              <a:rPr lang="en-GB" sz="3200" dirty="0">
                <a:latin typeface="Calibri"/>
                <a:cs typeface="Calibri"/>
              </a:rPr>
              <a:t>equilibrium:</a:t>
            </a:r>
          </a:p>
          <a:p>
            <a:pPr marL="1131888" lvl="2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sz="2800" dirty="0">
                <a:latin typeface="Calibri"/>
                <a:cs typeface="Calibri"/>
              </a:rPr>
              <a:t>Good and bad products are sold in separate </a:t>
            </a:r>
            <a:r>
              <a:rPr lang="en-GB" sz="2800" dirty="0" smtClean="0">
                <a:latin typeface="Calibri"/>
                <a:cs typeface="Calibri"/>
              </a:rPr>
              <a:t>markets</a:t>
            </a:r>
            <a:endParaRPr lang="en-GB" sz="3200" dirty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sz="3200" dirty="0">
                <a:latin typeface="Calibri"/>
                <a:cs typeface="Calibri"/>
              </a:rPr>
              <a:t>Pooling equilibrium:</a:t>
            </a:r>
          </a:p>
          <a:p>
            <a:pPr marL="1131888" lvl="2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sz="2800" dirty="0">
                <a:latin typeface="Calibri"/>
                <a:cs typeface="Calibri"/>
              </a:rPr>
              <a:t>Good and bad products are sold in the same (pooled) </a:t>
            </a:r>
            <a:r>
              <a:rPr lang="en-GB" sz="2800" dirty="0" smtClean="0">
                <a:latin typeface="Calibri"/>
                <a:cs typeface="Calibri"/>
              </a:rPr>
              <a:t>market</a:t>
            </a:r>
            <a:endParaRPr lang="en-GB" sz="2800" dirty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sz="32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alibri"/>
                <a:cs typeface="Calibri"/>
              </a:rPr>
              <a:t>Bringing Demand and Supply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dirty="0" smtClean="0">
                <a:latin typeface="Calibri"/>
                <a:cs typeface="Calibri"/>
              </a:rPr>
              <a:t>A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demand curve</a:t>
            </a:r>
            <a:r>
              <a:rPr lang="en-GB" dirty="0">
                <a:latin typeface="Calibri"/>
                <a:cs typeface="Calibri"/>
              </a:rPr>
              <a:t> illustrates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consumers’ willingness</a:t>
            </a:r>
            <a:r>
              <a:rPr lang="en-GB" dirty="0">
                <a:latin typeface="Calibri"/>
                <a:cs typeface="Calibri"/>
              </a:rPr>
              <a:t> to demand at particular </a:t>
            </a:r>
            <a:r>
              <a:rPr lang="en-GB" dirty="0" smtClean="0">
                <a:latin typeface="Calibri"/>
                <a:cs typeface="Calibri"/>
              </a:rPr>
              <a:t>prices</a:t>
            </a: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 smtClean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dirty="0" smtClean="0">
                <a:latin typeface="Calibri"/>
                <a:cs typeface="Calibri"/>
              </a:rPr>
              <a:t>A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supply curve</a:t>
            </a:r>
            <a:r>
              <a:rPr lang="en-GB" dirty="0">
                <a:latin typeface="Calibri"/>
                <a:cs typeface="Calibri"/>
              </a:rPr>
              <a:t> illustrates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firms’ willingness</a:t>
            </a:r>
            <a:r>
              <a:rPr lang="en-GB" dirty="0">
                <a:latin typeface="Calibri"/>
                <a:cs typeface="Calibri"/>
              </a:rPr>
              <a:t> to </a:t>
            </a:r>
            <a:r>
              <a:rPr lang="en-GB" dirty="0" smtClean="0">
                <a:latin typeface="Calibri"/>
                <a:cs typeface="Calibri"/>
              </a:rPr>
              <a:t>supply </a:t>
            </a:r>
            <a:r>
              <a:rPr lang="en-GB" dirty="0">
                <a:latin typeface="Calibri"/>
                <a:cs typeface="Calibri"/>
              </a:rPr>
              <a:t>at particular </a:t>
            </a:r>
            <a:r>
              <a:rPr lang="en-GB" dirty="0" smtClean="0">
                <a:latin typeface="Calibri"/>
                <a:cs typeface="Calibri"/>
              </a:rPr>
              <a:t>prices</a:t>
            </a: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1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alibri"/>
                <a:cs typeface="Calibri"/>
              </a:rPr>
              <a:t>Market Equilibrium: Simultaneous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638" lvl="1" indent="0" algn="just">
              <a:buClr>
                <a:srgbClr val="000090"/>
              </a:buClr>
              <a:buNone/>
              <a:defRPr/>
            </a:pPr>
            <a:r>
              <a:rPr lang="en-GB" dirty="0" smtClean="0">
                <a:latin typeface="Calibri"/>
                <a:cs typeface="Calibri"/>
              </a:rPr>
              <a:t>Assuming demand </a:t>
            </a:r>
            <a:r>
              <a:rPr lang="en-GB" dirty="0">
                <a:latin typeface="Calibri"/>
                <a:cs typeface="Calibri"/>
              </a:rPr>
              <a:t>and supply lines </a:t>
            </a:r>
            <a:r>
              <a:rPr lang="en-GB" dirty="0" smtClean="0">
                <a:latin typeface="Calibri"/>
                <a:cs typeface="Calibri"/>
              </a:rPr>
              <a:t>are linear</a:t>
            </a: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Demand</a:t>
            </a:r>
            <a:r>
              <a:rPr lang="en-GB" dirty="0" smtClean="0">
                <a:latin typeface="Calibri"/>
                <a:cs typeface="Calibri"/>
              </a:rPr>
              <a:t>:</a:t>
            </a:r>
            <a:endParaRPr lang="en-GB" dirty="0">
              <a:latin typeface="Calibri"/>
              <a:cs typeface="Calibri"/>
            </a:endParaRPr>
          </a:p>
          <a:p>
            <a:pPr marL="0" indent="0" algn="ctr">
              <a:buNone/>
              <a:defRPr/>
            </a:pPr>
            <a:r>
              <a:rPr lang="en-GB" sz="2800" dirty="0" smtClean="0">
                <a:latin typeface="Calibri"/>
                <a:cs typeface="Calibri"/>
              </a:rPr>
              <a:t>Q</a:t>
            </a:r>
            <a:r>
              <a:rPr lang="en-GB" sz="2800" baseline="-25000" dirty="0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=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mr-IN" sz="2800" dirty="0" smtClean="0">
                <a:latin typeface="Calibri"/>
                <a:cs typeface="Calibri"/>
              </a:rPr>
              <a:t>–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endParaRPr lang="en-GB" sz="2800" dirty="0">
              <a:latin typeface="Calibri"/>
              <a:cs typeface="Calibri"/>
            </a:endParaRPr>
          </a:p>
          <a:p>
            <a:pPr marL="0" indent="0" algn="just">
              <a:buNone/>
              <a:defRPr/>
            </a:pPr>
            <a:r>
              <a:rPr lang="en-GB" sz="2800" dirty="0" smtClean="0">
                <a:latin typeface="Calibri"/>
                <a:cs typeface="Calibri"/>
              </a:rPr>
              <a:t>	where P is the price level,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is the intercept and -</a:t>
            </a:r>
            <a:r>
              <a:rPr lang="en-GB" sz="2800" dirty="0" err="1">
                <a:latin typeface="Calibri"/>
                <a:cs typeface="Calibri"/>
              </a:rPr>
              <a:t>b</a:t>
            </a:r>
            <a:r>
              <a:rPr lang="en-GB" sz="2800" baseline="-25000" dirty="0" err="1">
                <a:latin typeface="Calibri"/>
                <a:cs typeface="Calibri"/>
              </a:rPr>
              <a:t>D</a:t>
            </a:r>
            <a:r>
              <a:rPr lang="en-GB" sz="2800" dirty="0">
                <a:latin typeface="Calibri"/>
                <a:cs typeface="Calibri"/>
              </a:rPr>
              <a:t> </a:t>
            </a:r>
            <a:r>
              <a:rPr lang="en-GB" sz="2800" dirty="0" smtClean="0">
                <a:latin typeface="Calibri"/>
                <a:cs typeface="Calibri"/>
              </a:rPr>
              <a:t>	is </a:t>
            </a:r>
            <a:r>
              <a:rPr lang="en-GB" sz="2800" dirty="0">
                <a:latin typeface="Calibri"/>
                <a:cs typeface="Calibri"/>
              </a:rPr>
              <a:t>the (negative) </a:t>
            </a:r>
            <a:r>
              <a:rPr lang="en-GB" sz="2800" dirty="0" smtClean="0">
                <a:latin typeface="Calibri"/>
                <a:cs typeface="Calibri"/>
              </a:rPr>
              <a:t>slope </a:t>
            </a:r>
            <a:r>
              <a:rPr lang="en-GB" sz="2800" dirty="0">
                <a:latin typeface="Calibri"/>
                <a:cs typeface="Calibri"/>
              </a:rPr>
              <a:t>of the demand </a:t>
            </a:r>
            <a:r>
              <a:rPr lang="en-GB" sz="2800" dirty="0" smtClean="0">
                <a:latin typeface="Calibri"/>
                <a:cs typeface="Calibri"/>
              </a:rPr>
              <a:t>line</a:t>
            </a: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Supply</a:t>
            </a:r>
            <a:r>
              <a:rPr lang="en-GB" dirty="0" smtClean="0">
                <a:solidFill>
                  <a:prstClr val="black"/>
                </a:solidFill>
                <a:latin typeface="Calibri"/>
                <a:cs typeface="Calibri"/>
              </a:rPr>
              <a:t>:</a:t>
            </a:r>
            <a:endParaRPr lang="en-GB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0" indent="0" algn="ctr">
              <a:buNone/>
              <a:defRPr/>
            </a:pPr>
            <a:r>
              <a:rPr lang="en-GB" sz="2800" dirty="0" smtClean="0">
                <a:latin typeface="Calibri"/>
                <a:cs typeface="Calibri"/>
              </a:rPr>
              <a:t>Q</a:t>
            </a:r>
            <a:r>
              <a:rPr lang="en-GB" sz="2800" baseline="-25000" dirty="0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=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+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endParaRPr lang="en-GB" sz="2800" dirty="0">
              <a:latin typeface="Calibri"/>
              <a:cs typeface="Calibri"/>
            </a:endParaRPr>
          </a:p>
          <a:p>
            <a:pPr marL="0" indent="0" algn="just">
              <a:buNone/>
              <a:defRPr/>
            </a:pPr>
            <a:r>
              <a:rPr lang="en-GB" sz="2800" dirty="0">
                <a:latin typeface="Calibri"/>
                <a:cs typeface="Calibri"/>
              </a:rPr>
              <a:t>	</a:t>
            </a:r>
            <a:r>
              <a:rPr lang="en-GB" sz="2800" dirty="0" smtClean="0">
                <a:latin typeface="Calibri"/>
                <a:cs typeface="Calibri"/>
              </a:rPr>
              <a:t>where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is the intercept and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is the (positive) </a:t>
            </a:r>
            <a:r>
              <a:rPr lang="en-GB" sz="2800" dirty="0" smtClean="0">
                <a:latin typeface="Calibri"/>
                <a:cs typeface="Calibri"/>
              </a:rPr>
              <a:t>	slope </a:t>
            </a:r>
            <a:r>
              <a:rPr lang="en-GB" sz="2800" dirty="0">
                <a:latin typeface="Calibri"/>
                <a:cs typeface="Calibri"/>
              </a:rPr>
              <a:t>of </a:t>
            </a:r>
            <a:r>
              <a:rPr lang="en-GB" sz="2800" dirty="0" smtClean="0">
                <a:latin typeface="Calibri"/>
                <a:cs typeface="Calibri"/>
              </a:rPr>
              <a:t>the </a:t>
            </a:r>
            <a:r>
              <a:rPr lang="en-GB" sz="2800" dirty="0">
                <a:latin typeface="Calibri"/>
                <a:cs typeface="Calibri"/>
              </a:rPr>
              <a:t>supply </a:t>
            </a:r>
            <a:r>
              <a:rPr lang="en-GB" sz="2800" dirty="0" smtClean="0">
                <a:latin typeface="Calibri"/>
                <a:cs typeface="Calibri"/>
              </a:rPr>
              <a:t>line</a:t>
            </a:r>
            <a:endParaRPr lang="en-GB" sz="28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alibri"/>
                <a:cs typeface="Calibri"/>
              </a:rPr>
              <a:t>Market Equilibrium: Simultaneous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dirty="0" smtClean="0">
                <a:latin typeface="Calibri"/>
                <a:cs typeface="Calibri"/>
              </a:rPr>
              <a:t>In </a:t>
            </a:r>
            <a:r>
              <a:rPr lang="en-GB" dirty="0">
                <a:latin typeface="Calibri"/>
                <a:cs typeface="Calibri"/>
              </a:rPr>
              <a:t>equilibrium demand equals supply, so Q</a:t>
            </a:r>
            <a:r>
              <a:rPr lang="en-GB" baseline="-25000" dirty="0">
                <a:latin typeface="Calibri"/>
                <a:cs typeface="Calibri"/>
              </a:rPr>
              <a:t>D</a:t>
            </a:r>
            <a:r>
              <a:rPr lang="en-GB" dirty="0">
                <a:latin typeface="Calibri"/>
                <a:cs typeface="Calibri"/>
              </a:rPr>
              <a:t> = Q</a:t>
            </a:r>
            <a:r>
              <a:rPr lang="en-GB" baseline="-25000" dirty="0">
                <a:latin typeface="Calibri"/>
                <a:cs typeface="Calibri"/>
              </a:rPr>
              <a:t>S</a:t>
            </a:r>
            <a:r>
              <a:rPr lang="en-GB" dirty="0">
                <a:latin typeface="Calibri"/>
                <a:cs typeface="Calibri"/>
              </a:rPr>
              <a:t>; we can therefore solve the two equations above for </a:t>
            </a:r>
            <a:r>
              <a:rPr lang="en-GB" dirty="0" smtClean="0">
                <a:latin typeface="Calibri"/>
                <a:cs typeface="Calibri"/>
              </a:rPr>
              <a:t>P:</a:t>
            </a: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>
              <a:latin typeface="Calibri"/>
              <a:cs typeface="Calibri"/>
            </a:endParaRPr>
          </a:p>
          <a:p>
            <a:pPr marL="0" indent="0" algn="ctr">
              <a:buNone/>
              <a:defRPr/>
            </a:pP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-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=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+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endParaRPr lang="en-GB" sz="2800" dirty="0">
              <a:latin typeface="Calibri"/>
              <a:cs typeface="Calibri"/>
            </a:endParaRPr>
          </a:p>
          <a:p>
            <a:pPr marL="0" indent="0" algn="ctr">
              <a:buNone/>
              <a:defRPr/>
            </a:pP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+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err="1" smtClean="0">
                <a:latin typeface="Calibri"/>
                <a:cs typeface="Calibri"/>
              </a:rPr>
              <a:t>P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=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-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endParaRPr lang="en-GB" sz="2800" baseline="-25000" dirty="0">
              <a:latin typeface="Calibri"/>
              <a:cs typeface="Calibri"/>
            </a:endParaRPr>
          </a:p>
          <a:p>
            <a:pPr marL="0" indent="0" algn="ctr">
              <a:buNone/>
              <a:defRPr/>
            </a:pPr>
            <a:r>
              <a:rPr lang="en-GB" sz="2800" dirty="0">
                <a:latin typeface="Calibri"/>
                <a:cs typeface="Calibri"/>
              </a:rPr>
              <a:t>P = (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- </a:t>
            </a:r>
            <a:r>
              <a:rPr lang="en-GB" sz="2800" dirty="0" err="1" smtClean="0">
                <a:latin typeface="Calibri"/>
                <a:cs typeface="Calibri"/>
              </a:rPr>
              <a:t>a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)</a:t>
            </a:r>
            <a:r>
              <a:rPr lang="en-GB" sz="2800" dirty="0">
                <a:latin typeface="Calibri"/>
                <a:cs typeface="Calibri"/>
              </a:rPr>
              <a:t>/(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 </a:t>
            </a:r>
            <a:r>
              <a:rPr lang="en-GB" sz="2800" dirty="0">
                <a:latin typeface="Calibri"/>
                <a:cs typeface="Calibri"/>
              </a:rPr>
              <a:t>+ </a:t>
            </a:r>
            <a:r>
              <a:rPr lang="en-GB" sz="2800" dirty="0" err="1" smtClean="0">
                <a:latin typeface="Calibri"/>
                <a:cs typeface="Calibri"/>
              </a:rPr>
              <a:t>b</a:t>
            </a:r>
            <a:r>
              <a:rPr lang="en-GB" sz="2800" baseline="-25000" dirty="0" err="1" smtClean="0">
                <a:latin typeface="Calibri"/>
                <a:cs typeface="Calibri"/>
              </a:rPr>
              <a:t>S</a:t>
            </a:r>
            <a:r>
              <a:rPr lang="en-GB" sz="2800" dirty="0" smtClean="0">
                <a:latin typeface="Calibri"/>
                <a:cs typeface="Calibri"/>
              </a:rPr>
              <a:t>)</a:t>
            </a:r>
            <a:endParaRPr lang="en-GB" sz="2800" dirty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>
                <a:latin typeface="Calibri"/>
                <a:cs typeface="Calibri"/>
              </a:rPr>
              <a:t>Market Equilibrium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9125" y="2205038"/>
            <a:ext cx="3643313" cy="356711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86250" y="3919538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430169" y="5847557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786188" y="377666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£10</a:t>
            </a:r>
            <a:endParaRPr lang="en-US" sz="1400" b="1">
              <a:latin typeface="Arial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6143625" y="5919788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1000</a:t>
            </a:r>
            <a:endParaRPr lang="en-US" sz="1400" b="1">
              <a:latin typeface="Arial" charset="0"/>
            </a:endParaRPr>
          </a:p>
        </p:txBody>
      </p:sp>
      <p:sp>
        <p:nvSpPr>
          <p:cNvPr id="8200" name="TextBox 72"/>
          <p:cNvSpPr txBox="1">
            <a:spLocks noChangeArrowheads="1"/>
          </p:cNvSpPr>
          <p:nvPr/>
        </p:nvSpPr>
        <p:spPr bwMode="auto">
          <a:xfrm>
            <a:off x="3714750" y="213360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Price</a:t>
            </a:r>
            <a:endParaRPr lang="en-US" sz="1400" b="1">
              <a:latin typeface="Arial" charset="0"/>
            </a:endParaRPr>
          </a:p>
        </p:txBody>
      </p:sp>
      <p:sp>
        <p:nvSpPr>
          <p:cNvPr id="8201" name="TextBox 73"/>
          <p:cNvSpPr txBox="1">
            <a:spLocks noChangeArrowheads="1"/>
          </p:cNvSpPr>
          <p:nvPr/>
        </p:nvSpPr>
        <p:spPr bwMode="auto">
          <a:xfrm>
            <a:off x="8143875" y="5634038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Quantity</a:t>
            </a:r>
            <a:endParaRPr lang="en-US" sz="1400" b="1">
              <a:latin typeface="Arial" charset="0"/>
            </a:endParaRPr>
          </a:p>
        </p:txBody>
      </p:sp>
      <p:sp>
        <p:nvSpPr>
          <p:cNvPr id="12" name="TextBox 75"/>
          <p:cNvSpPr txBox="1">
            <a:spLocks noChangeArrowheads="1"/>
          </p:cNvSpPr>
          <p:nvPr/>
        </p:nvSpPr>
        <p:spPr bwMode="auto">
          <a:xfrm>
            <a:off x="7643813" y="463391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</a:t>
            </a:r>
            <a:endParaRPr lang="en-US" sz="1400" b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429125" y="5776913"/>
            <a:ext cx="3643313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1"/>
          </p:cNvCxnSpPr>
          <p:nvPr/>
        </p:nvCxnSpPr>
        <p:spPr>
          <a:xfrm rot="10800000" flipH="1" flipV="1">
            <a:off x="4429125" y="3940175"/>
            <a:ext cx="2071688" cy="1836738"/>
          </a:xfrm>
          <a:prstGeom prst="bentConnector3">
            <a:avLst>
              <a:gd name="adj1" fmla="val 100046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43981" y="3990182"/>
            <a:ext cx="3571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2063" y="2776538"/>
            <a:ext cx="2786062" cy="235743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820000">
            <a:off x="5018088" y="2838450"/>
            <a:ext cx="2786062" cy="2357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5"/>
          <p:cNvSpPr txBox="1">
            <a:spLocks noChangeArrowheads="1"/>
          </p:cNvSpPr>
          <p:nvPr/>
        </p:nvSpPr>
        <p:spPr bwMode="auto">
          <a:xfrm>
            <a:off x="7596188" y="28527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</a:t>
            </a:r>
            <a:endParaRPr lang="en-US" sz="1400" b="1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2288" y="2383970"/>
            <a:ext cx="270328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Calibri"/>
                <a:ea typeface="+mn-ea"/>
                <a:cs typeface="Calibri"/>
              </a:rPr>
              <a:t>Market equilibrium occurs at the price where the willingness to demand by consumers meets the willingness to supply by firms.</a:t>
            </a:r>
            <a:r>
              <a:rPr lang="en-GB" sz="2000" dirty="0">
                <a:latin typeface="Calibri"/>
                <a:ea typeface="+mn-ea"/>
                <a:cs typeface="Calibri"/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2988" y="4365625"/>
            <a:ext cx="273685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alibri"/>
                <a:cs typeface="Calibri"/>
              </a:rPr>
              <a:t>In this case, at a price of £10 consumers are willing to purchase 1000 units and firms are willing to sell 1000 units.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8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/>
                <a:cs typeface="Calibri"/>
              </a:rPr>
              <a:t>Comments on the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dirty="0" smtClean="0">
                <a:latin typeface="Calibri"/>
                <a:cs typeface="Calibri"/>
              </a:rPr>
              <a:t>The </a:t>
            </a:r>
            <a:r>
              <a:rPr lang="en-GB" dirty="0">
                <a:latin typeface="Calibri"/>
                <a:cs typeface="Calibri"/>
              </a:rPr>
              <a:t>equilibrium is </a:t>
            </a: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unique</a:t>
            </a: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dirty="0" smtClean="0">
                <a:latin typeface="Calibri"/>
                <a:cs typeface="Calibri"/>
              </a:rPr>
              <a:t>Prices </a:t>
            </a:r>
            <a:r>
              <a:rPr lang="en-GB" dirty="0">
                <a:latin typeface="Calibri"/>
                <a:cs typeface="Calibri"/>
              </a:rPr>
              <a:t>where demand does not equal supply are known as points of </a:t>
            </a: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disequilibria</a:t>
            </a:r>
            <a:endParaRPr lang="en-GB" b="1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 smtClean="0"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Market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forces </a:t>
            </a:r>
            <a:r>
              <a:rPr lang="en-GB" dirty="0">
                <a:latin typeface="Calibri"/>
                <a:cs typeface="Calibri"/>
              </a:rPr>
              <a:t>should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push</a:t>
            </a:r>
            <a:r>
              <a:rPr lang="en-GB" dirty="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lang="en-GB" dirty="0">
                <a:latin typeface="Calibri"/>
                <a:cs typeface="Calibri"/>
              </a:rPr>
              <a:t>markets from disequilibrium </a:t>
            </a:r>
            <a:r>
              <a:rPr lang="en-GB" b="1" dirty="0">
                <a:solidFill>
                  <a:srgbClr val="000090"/>
                </a:solidFill>
                <a:latin typeface="Calibri"/>
                <a:cs typeface="Calibri"/>
              </a:rPr>
              <a:t>towards </a:t>
            </a:r>
            <a:r>
              <a:rPr lang="en-GB" b="1" dirty="0" smtClean="0">
                <a:solidFill>
                  <a:srgbClr val="000090"/>
                </a:solidFill>
                <a:latin typeface="Calibri"/>
                <a:cs typeface="Calibri"/>
              </a:rPr>
              <a:t>equilibrium</a:t>
            </a:r>
            <a:endParaRPr lang="en-GB" b="1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731838" lvl="1" indent="-457200" algn="just">
              <a:buClr>
                <a:srgbClr val="000090"/>
              </a:buClr>
              <a:buFont typeface="Wingdings" charset="2"/>
              <a:buChar char="§"/>
              <a:defRPr/>
            </a:pP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3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/>
                <a:cs typeface="Calibri"/>
              </a:rPr>
              <a:t>A Shift in Demand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0157" y="2032000"/>
            <a:ext cx="3643312" cy="3567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1143000" y="4139407"/>
            <a:ext cx="1571625" cy="1357312"/>
          </a:xfrm>
          <a:prstGeom prst="bentConnector3">
            <a:avLst>
              <a:gd name="adj1" fmla="val 1515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8"/>
          <p:cNvCxnSpPr/>
          <p:nvPr/>
        </p:nvCxnSpPr>
        <p:spPr>
          <a:xfrm rot="16200000" flipH="1">
            <a:off x="1214439" y="3425031"/>
            <a:ext cx="2214562" cy="2143125"/>
          </a:xfrm>
          <a:prstGeom prst="bentConnector3">
            <a:avLst>
              <a:gd name="adj1" fmla="val -236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5"/>
          <p:cNvSpPr txBox="1">
            <a:spLocks noChangeArrowheads="1"/>
          </p:cNvSpPr>
          <p:nvPr/>
        </p:nvSpPr>
        <p:spPr bwMode="auto">
          <a:xfrm>
            <a:off x="3821907" y="503237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D1</a:t>
            </a:r>
            <a:endParaRPr lang="en-US" sz="1400" b="1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64469" y="2960688"/>
            <a:ext cx="2428875" cy="2286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719" y="2317750"/>
            <a:ext cx="2428875" cy="2286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75"/>
          <p:cNvSpPr txBox="1">
            <a:spLocks noChangeArrowheads="1"/>
          </p:cNvSpPr>
          <p:nvPr/>
        </p:nvSpPr>
        <p:spPr bwMode="auto">
          <a:xfrm>
            <a:off x="4393407" y="410368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D2</a:t>
            </a:r>
            <a:endParaRPr lang="en-US" sz="1400" b="1">
              <a:latin typeface="Arial" charset="0"/>
            </a:endParaRP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678657" y="3889375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£10</a:t>
            </a:r>
            <a:endParaRPr lang="en-US" sz="1400" b="1">
              <a:latin typeface="Arial" charset="0"/>
            </a:endParaRP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2250282" y="574675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1000</a:t>
            </a:r>
            <a:endParaRPr lang="en-US" sz="1400" b="1">
              <a:latin typeface="Arial" charset="0"/>
            </a:endParaRPr>
          </a:p>
        </p:txBody>
      </p:sp>
      <p:sp>
        <p:nvSpPr>
          <p:cNvPr id="10252" name="TextBox 72"/>
          <p:cNvSpPr txBox="1">
            <a:spLocks noChangeArrowheads="1"/>
          </p:cNvSpPr>
          <p:nvPr/>
        </p:nvSpPr>
        <p:spPr bwMode="auto">
          <a:xfrm>
            <a:off x="535782" y="188912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Price</a:t>
            </a:r>
            <a:endParaRPr lang="en-US" sz="1400" b="1">
              <a:latin typeface="Arial" charset="0"/>
            </a:endParaRPr>
          </a:p>
        </p:txBody>
      </p:sp>
      <p:sp>
        <p:nvSpPr>
          <p:cNvPr id="10253" name="TextBox 73"/>
          <p:cNvSpPr txBox="1">
            <a:spLocks noChangeArrowheads="1"/>
          </p:cNvSpPr>
          <p:nvPr/>
        </p:nvSpPr>
        <p:spPr bwMode="auto">
          <a:xfrm>
            <a:off x="4964907" y="5461000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 dirty="0">
                <a:latin typeface="Arial" charset="0"/>
              </a:rPr>
              <a:t>Quantity</a:t>
            </a:r>
            <a:endParaRPr lang="en-US" sz="1400" b="1" dirty="0"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0157" y="5603875"/>
            <a:ext cx="3643312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534987" y="3817144"/>
            <a:ext cx="3571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36825" y="5674519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290887" y="5676107"/>
            <a:ext cx="144463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07282" y="4032250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9" name="TextBox 11"/>
          <p:cNvSpPr txBox="1">
            <a:spLocks noChangeArrowheads="1"/>
          </p:cNvSpPr>
          <p:nvPr/>
        </p:nvSpPr>
        <p:spPr bwMode="auto">
          <a:xfrm>
            <a:off x="3036094" y="574675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2000</a:t>
            </a:r>
            <a:endParaRPr lang="en-US" sz="1400" b="1"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107282" y="3389313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1" name="TextBox 9"/>
          <p:cNvSpPr txBox="1">
            <a:spLocks noChangeArrowheads="1"/>
          </p:cNvSpPr>
          <p:nvPr/>
        </p:nvSpPr>
        <p:spPr bwMode="auto">
          <a:xfrm>
            <a:off x="678657" y="324643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£20</a:t>
            </a:r>
            <a:endParaRPr lang="en-US" sz="1400" b="1"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750469" y="4389438"/>
            <a:ext cx="642938" cy="5715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13519" y="3711575"/>
            <a:ext cx="642938" cy="1588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51" idx="2"/>
            <a:endCxn id="10259" idx="2"/>
          </p:cNvCxnSpPr>
          <p:nvPr/>
        </p:nvCxnSpPr>
        <p:spPr>
          <a:xfrm rot="16200000" flipH="1">
            <a:off x="3000375" y="5661819"/>
            <a:ext cx="1588" cy="7874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821657" y="2460625"/>
            <a:ext cx="2500312" cy="2357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6" name="TextBox 75"/>
          <p:cNvSpPr txBox="1">
            <a:spLocks noChangeArrowheads="1"/>
          </p:cNvSpPr>
          <p:nvPr/>
        </p:nvSpPr>
        <p:spPr bwMode="auto">
          <a:xfrm>
            <a:off x="4036219" y="217487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</a:t>
            </a:r>
            <a:endParaRPr lang="en-US" sz="1400" b="1">
              <a:latin typeface="Arial" charset="0"/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idx="1"/>
          </p:nvPr>
        </p:nvSpPr>
        <p:spPr>
          <a:xfrm>
            <a:off x="971550" y="1341438"/>
            <a:ext cx="8101013" cy="5032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GB" sz="2800" b="1" dirty="0" smtClean="0">
                <a:solidFill>
                  <a:srgbClr val="000090"/>
                </a:solidFill>
                <a:latin typeface="+mj-lt"/>
                <a:ea typeface="+mn-ea"/>
              </a:rPr>
              <a:t>Shift in demand to the right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4964907" y="2041585"/>
            <a:ext cx="38933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2" algn="just">
              <a:buClr>
                <a:srgbClr val="000090"/>
              </a:buClr>
              <a:buNone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Assume one of the following: </a:t>
            </a: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an increase (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reduction</a:t>
            </a:r>
            <a:r>
              <a:rPr lang="en-GB" sz="2000" dirty="0" smtClean="0">
                <a:latin typeface="Arial" charset="0"/>
              </a:rPr>
              <a:t>) </a:t>
            </a:r>
            <a:r>
              <a:rPr lang="en-GB" sz="2000" dirty="0">
                <a:latin typeface="Arial" charset="0"/>
              </a:rPr>
              <a:t>in the price of a </a:t>
            </a:r>
            <a:r>
              <a:rPr lang="en-GB" sz="2000" dirty="0" smtClean="0">
                <a:latin typeface="Arial" charset="0"/>
              </a:rPr>
              <a:t>substitute (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complement</a:t>
            </a:r>
            <a:r>
              <a:rPr lang="en-GB" sz="2000" dirty="0" smtClean="0">
                <a:latin typeface="Arial" charset="0"/>
              </a:rPr>
              <a:t>) product</a:t>
            </a: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an increase (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reduction</a:t>
            </a:r>
            <a:r>
              <a:rPr lang="en-GB" sz="2000" dirty="0" smtClean="0">
                <a:latin typeface="Arial" charset="0"/>
              </a:rPr>
              <a:t>) </a:t>
            </a:r>
            <a:r>
              <a:rPr lang="en-GB" sz="2000" dirty="0">
                <a:latin typeface="Arial" charset="0"/>
              </a:rPr>
              <a:t>in income if the good is </a:t>
            </a:r>
            <a:r>
              <a:rPr lang="en-GB" sz="2000" dirty="0" smtClean="0">
                <a:latin typeface="Arial" charset="0"/>
              </a:rPr>
              <a:t>normal (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inferior</a:t>
            </a:r>
            <a:r>
              <a:rPr lang="en-GB" sz="2000" dirty="0" smtClean="0">
                <a:latin typeface="Arial" charset="0"/>
              </a:rPr>
              <a:t>) </a:t>
            </a: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an </a:t>
            </a:r>
            <a:r>
              <a:rPr lang="en-GB" sz="2000" dirty="0">
                <a:latin typeface="Arial" charset="0"/>
              </a:rPr>
              <a:t>improvement in consumers’ preferences for the product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259" grpId="0"/>
      <p:bldP spid="10261" grpId="0"/>
      <p:bldP spid="29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/>
                <a:cs typeface="Calibri"/>
              </a:rPr>
              <a:t>A Shift in Supply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>
          <a:xfrm>
            <a:off x="971550" y="1341438"/>
            <a:ext cx="8172450" cy="7858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800" b="1" dirty="0" smtClean="0">
                <a:solidFill>
                  <a:srgbClr val="000090"/>
                </a:solidFill>
                <a:latin typeface="+mj-lt"/>
                <a:ea typeface="+mn-ea"/>
              </a:rPr>
              <a:t>Shift in supply to the right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928688" y="2308225"/>
            <a:ext cx="4500563" cy="3209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Elbow Connector 8"/>
          <p:cNvCxnSpPr/>
          <p:nvPr/>
        </p:nvCxnSpPr>
        <p:spPr>
          <a:xfrm>
            <a:off x="928688" y="4808537"/>
            <a:ext cx="2071688" cy="714375"/>
          </a:xfrm>
          <a:prstGeom prst="bentConnector3">
            <a:avLst>
              <a:gd name="adj1" fmla="val 100758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75"/>
          <p:cNvSpPr txBox="1">
            <a:spLocks noChangeArrowheads="1"/>
          </p:cNvSpPr>
          <p:nvPr/>
        </p:nvSpPr>
        <p:spPr bwMode="auto">
          <a:xfrm>
            <a:off x="3500438" y="5094287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D1</a:t>
            </a:r>
            <a:endParaRPr lang="en-US" sz="1400" b="1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928688" y="2736850"/>
            <a:ext cx="2643187" cy="26431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357188" y="4665662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£10</a:t>
            </a:r>
            <a:endParaRPr lang="en-US" sz="1400" b="1">
              <a:latin typeface="Arial" charset="0"/>
            </a:endParaRP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1714501" y="5665787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1000</a:t>
            </a:r>
            <a:endParaRPr lang="en-US" sz="1400" b="1">
              <a:latin typeface="Arial" charset="0"/>
            </a:endParaRPr>
          </a:p>
        </p:txBody>
      </p:sp>
      <p:sp>
        <p:nvSpPr>
          <p:cNvPr id="12298" name="TextBox 72"/>
          <p:cNvSpPr txBox="1">
            <a:spLocks noChangeArrowheads="1"/>
          </p:cNvSpPr>
          <p:nvPr/>
        </p:nvSpPr>
        <p:spPr bwMode="auto">
          <a:xfrm>
            <a:off x="214313" y="2093912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Price</a:t>
            </a:r>
            <a:endParaRPr lang="en-US" sz="1400" b="1">
              <a:latin typeface="Arial" charset="0"/>
            </a:endParaRPr>
          </a:p>
        </p:txBody>
      </p:sp>
      <p:sp>
        <p:nvSpPr>
          <p:cNvPr id="12299" name="TextBox 73"/>
          <p:cNvSpPr txBox="1">
            <a:spLocks noChangeArrowheads="1"/>
          </p:cNvSpPr>
          <p:nvPr/>
        </p:nvSpPr>
        <p:spPr bwMode="auto">
          <a:xfrm>
            <a:off x="5500688" y="5308600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Quantity</a:t>
            </a:r>
            <a:endParaRPr lang="en-US" sz="1400" b="1"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28688" y="5522912"/>
            <a:ext cx="4500563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-678656" y="3915569"/>
            <a:ext cx="3214687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72482" y="5593556"/>
            <a:ext cx="142875" cy="1587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928144" y="5595144"/>
            <a:ext cx="144463" cy="0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5813" y="4808537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11"/>
          <p:cNvSpPr txBox="1">
            <a:spLocks noChangeArrowheads="1"/>
          </p:cNvSpPr>
          <p:nvPr/>
        </p:nvSpPr>
        <p:spPr bwMode="auto">
          <a:xfrm>
            <a:off x="2643188" y="5665787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 2000</a:t>
            </a:r>
            <a:endParaRPr lang="en-US" sz="1400" b="1"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71526" y="3910012"/>
            <a:ext cx="142875" cy="1588"/>
          </a:xfrm>
          <a:prstGeom prst="lin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9"/>
          <p:cNvSpPr txBox="1">
            <a:spLocks noChangeArrowheads="1"/>
          </p:cNvSpPr>
          <p:nvPr/>
        </p:nvSpPr>
        <p:spPr bwMode="auto">
          <a:xfrm>
            <a:off x="339726" y="376555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£20</a:t>
            </a:r>
            <a:endParaRPr lang="en-US" sz="1400" b="1"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V="1">
            <a:off x="3536157" y="2915444"/>
            <a:ext cx="642937" cy="5715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-142874" y="4379912"/>
            <a:ext cx="857250" cy="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607469" y="5630069"/>
            <a:ext cx="1587" cy="7874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85876" y="2379662"/>
            <a:ext cx="2643187" cy="2214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75"/>
          <p:cNvSpPr txBox="1">
            <a:spLocks noChangeArrowheads="1"/>
          </p:cNvSpPr>
          <p:nvPr/>
        </p:nvSpPr>
        <p:spPr bwMode="auto">
          <a:xfrm>
            <a:off x="3929063" y="230822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S1</a:t>
            </a:r>
            <a:endParaRPr lang="en-US" sz="1400" b="1">
              <a:latin typeface="Arial" charset="0"/>
            </a:endParaRPr>
          </a:p>
        </p:txBody>
      </p:sp>
      <p:cxnSp>
        <p:nvCxnSpPr>
          <p:cNvPr id="27" name="Elbow Connector 8"/>
          <p:cNvCxnSpPr>
            <a:stCxn id="6" idx="1"/>
          </p:cNvCxnSpPr>
          <p:nvPr/>
        </p:nvCxnSpPr>
        <p:spPr>
          <a:xfrm rot="10800000" flipH="1" flipV="1">
            <a:off x="928688" y="3913187"/>
            <a:ext cx="1214438" cy="1609725"/>
          </a:xfrm>
          <a:prstGeom prst="bentConnector4">
            <a:avLst>
              <a:gd name="adj1" fmla="val 100392"/>
              <a:gd name="adj2" fmla="val 99851"/>
            </a:avLst>
          </a:prstGeom>
          <a:ln w="28575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143126" y="3308350"/>
            <a:ext cx="2643187" cy="22145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75"/>
          <p:cNvSpPr txBox="1">
            <a:spLocks noChangeArrowheads="1"/>
          </p:cNvSpPr>
          <p:nvPr/>
        </p:nvSpPr>
        <p:spPr bwMode="auto">
          <a:xfrm>
            <a:off x="4714876" y="3236912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GB" sz="1400" b="1">
                <a:latin typeface="Arial" charset="0"/>
              </a:rPr>
              <a:t>Q</a:t>
            </a:r>
            <a:r>
              <a:rPr lang="en-GB" sz="1200" b="1">
                <a:latin typeface="Arial" charset="0"/>
              </a:rPr>
              <a:t>S2</a:t>
            </a:r>
            <a:endParaRPr lang="en-US" sz="1400" b="1"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0032" y="2422585"/>
            <a:ext cx="3639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2" algn="just">
              <a:buClr>
                <a:srgbClr val="000090"/>
              </a:buClr>
              <a:buNone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Assume one of the following: </a:t>
            </a: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>
                <a:latin typeface="Arial" charset="0"/>
              </a:rPr>
              <a:t>more firms enter the market </a:t>
            </a: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the </a:t>
            </a:r>
            <a:r>
              <a:rPr lang="en-GB" sz="2000" dirty="0">
                <a:latin typeface="Arial" charset="0"/>
              </a:rPr>
              <a:t>cost of inputs, such as labour, becomes </a:t>
            </a:r>
            <a:r>
              <a:rPr lang="en-GB" sz="2000" dirty="0" smtClean="0">
                <a:latin typeface="Arial" charset="0"/>
              </a:rPr>
              <a:t>cheaper</a:t>
            </a:r>
            <a:endParaRPr lang="en-GB" sz="2000" dirty="0">
              <a:latin typeface="Arial" charset="0"/>
            </a:endParaRPr>
          </a:p>
          <a:p>
            <a:pPr marL="566738" lvl="2" indent="-400050" algn="just">
              <a:buClr>
                <a:srgbClr val="000090"/>
              </a:buClr>
              <a:buAutoNum type="romanLcParenBoth"/>
              <a:tabLst>
                <a:tab pos="0" algn="l"/>
                <a:tab pos="95250" algn="l"/>
              </a:tabLst>
              <a:defRPr/>
            </a:pPr>
            <a:r>
              <a:rPr lang="en-GB" sz="2000" dirty="0" smtClean="0">
                <a:latin typeface="Arial" charset="0"/>
              </a:rPr>
              <a:t>technological </a:t>
            </a:r>
            <a:r>
              <a:rPr lang="en-GB" sz="2000" dirty="0">
                <a:latin typeface="Arial" charset="0"/>
              </a:rPr>
              <a:t>developments bring about productivity gains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7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296" grpId="0"/>
      <p:bldP spid="12305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Elasticity of Supply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and </a:t>
            </a:r>
            <a:r>
              <a:rPr lang="en-GB" sz="4000" dirty="0"/>
              <a:t>Equilibrium Changes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1386944"/>
            <a:ext cx="81724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Calibri"/>
                <a:ea typeface="+mn-ea"/>
                <a:cs typeface="Calibri"/>
              </a:rPr>
              <a:t>Impact of demand changes when supply is elastic or inelastic.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132138" y="1798105"/>
            <a:ext cx="0" cy="3960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112544" y="3778512"/>
            <a:ext cx="0" cy="39608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20400000" flipV="1">
            <a:off x="3348038" y="2302930"/>
            <a:ext cx="2952750" cy="2735263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" flipV="1">
            <a:off x="3879850" y="2391830"/>
            <a:ext cx="2952750" cy="2735263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48038" y="2158468"/>
            <a:ext cx="2592387" cy="33845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11638" y="2014005"/>
            <a:ext cx="2592387" cy="33845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16463" y="3958693"/>
            <a:ext cx="0" cy="1800225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21540000">
            <a:off x="5526088" y="3742793"/>
            <a:ext cx="0" cy="2016125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76825" y="3166530"/>
            <a:ext cx="0" cy="2592388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132138" y="3958693"/>
            <a:ext cx="1584325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32138" y="3742793"/>
            <a:ext cx="2376487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132138" y="3166530"/>
            <a:ext cx="1944687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40425" y="5254093"/>
            <a:ext cx="647700" cy="1444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43438" y="6119280"/>
            <a:ext cx="360362" cy="1111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71775" y="3237968"/>
            <a:ext cx="0" cy="6477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1500" y="201400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S1</a:t>
            </a:r>
            <a:r>
              <a:rPr lang="en-GB" sz="1200" dirty="0">
                <a:latin typeface="Calibri"/>
                <a:ea typeface="+mn-ea"/>
                <a:cs typeface="Calibri"/>
              </a:rPr>
              <a:t> inelastic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88125" y="3382430"/>
            <a:ext cx="10795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S2</a:t>
            </a:r>
            <a:r>
              <a:rPr lang="en-GB" sz="1200" dirty="0">
                <a:latin typeface="Calibri"/>
                <a:ea typeface="+mn-ea"/>
                <a:cs typeface="Calibri"/>
              </a:rPr>
              <a:t> elastic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0425" y="5398555"/>
            <a:ext cx="432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D1</a:t>
            </a:r>
            <a:endParaRPr lang="en-GB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04025" y="5254093"/>
            <a:ext cx="432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Q</a:t>
            </a:r>
            <a:r>
              <a:rPr lang="en-GB" sz="1000" dirty="0">
                <a:latin typeface="Calibri"/>
                <a:ea typeface="+mn-ea"/>
                <a:cs typeface="Calibri"/>
              </a:rPr>
              <a:t>D2</a:t>
            </a:r>
            <a:endParaRPr lang="en-GB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451894" y="2333887"/>
            <a:ext cx="8651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Calibri"/>
                <a:ea typeface="+mn-ea"/>
                <a:cs typeface="Calibri"/>
              </a:rPr>
              <a:t>Price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7400" y="5830355"/>
            <a:ext cx="12255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Calibri"/>
                <a:ea typeface="+mn-ea"/>
                <a:cs typeface="Calibri"/>
              </a:rPr>
              <a:t>Quantity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71775" y="3885668"/>
            <a:ext cx="504825" cy="2778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alibri"/>
                <a:cs typeface="Calibri"/>
              </a:rPr>
              <a:t>£10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71775" y="3598330"/>
            <a:ext cx="504825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alibri"/>
                <a:cs typeface="Calibri"/>
              </a:rPr>
              <a:t>£13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71775" y="3093505"/>
            <a:ext cx="504825" cy="2778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alibri"/>
                <a:cs typeface="Calibri"/>
              </a:rPr>
              <a:t>£30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27538" y="5758918"/>
            <a:ext cx="5762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100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87900" y="5758918"/>
            <a:ext cx="5762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200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92725" y="5758918"/>
            <a:ext cx="5746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Calibri"/>
                <a:ea typeface="+mn-ea"/>
                <a:cs typeface="Calibri"/>
              </a:rPr>
              <a:t>500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43438" y="6119280"/>
            <a:ext cx="865187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4DC-A4A2-B141-8CD9-77AC5334FB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525</Words>
  <Application>Microsoft Macintosh PowerPoint</Application>
  <PresentationFormat>On-screen Show (4:3)</PresentationFormat>
  <Paragraphs>153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Markets in Equilibrium A. Zangelidis</vt:lpstr>
      <vt:lpstr>Bringing Demand and Supply Together</vt:lpstr>
      <vt:lpstr>Market Equilibrium: Simultaneous Equations </vt:lpstr>
      <vt:lpstr>Market Equilibrium: Simultaneous Equations </vt:lpstr>
      <vt:lpstr>Market Equilibrium</vt:lpstr>
      <vt:lpstr>Comments on the Equilibrium</vt:lpstr>
      <vt:lpstr>A Shift in Demand</vt:lpstr>
      <vt:lpstr>A Shift in Supply</vt:lpstr>
      <vt:lpstr>Elasticity of Supply  and Equilibrium Changes</vt:lpstr>
      <vt:lpstr>Elasticity of Demand  and Changes in the Equilibrium</vt:lpstr>
      <vt:lpstr>Price Volatility</vt:lpstr>
      <vt:lpstr>Price Floor (minimum price)</vt:lpstr>
      <vt:lpstr>Price Ceiling (maximum price)</vt:lpstr>
      <vt:lpstr>Pooling and Separating Equilibria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 Theory</dc:title>
  <dc:creator/>
  <cp:lastModifiedBy/>
  <cp:revision>45</cp:revision>
  <dcterms:created xsi:type="dcterms:W3CDTF">2017-11-12T15:05:49Z</dcterms:created>
  <dcterms:modified xsi:type="dcterms:W3CDTF">2018-10-26T11:34:50Z</dcterms:modified>
</cp:coreProperties>
</file>