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0" r:id="rId3"/>
  </p:sldMasterIdLst>
  <p:notesMasterIdLst>
    <p:notesMasterId r:id="rId27"/>
  </p:notesMasterIdLst>
  <p:sldIdLst>
    <p:sldId id="280" r:id="rId4"/>
    <p:sldId id="275" r:id="rId5"/>
    <p:sldId id="309" r:id="rId6"/>
    <p:sldId id="310" r:id="rId7"/>
    <p:sldId id="285" r:id="rId8"/>
    <p:sldId id="276" r:id="rId9"/>
    <p:sldId id="284" r:id="rId10"/>
    <p:sldId id="300" r:id="rId11"/>
    <p:sldId id="281" r:id="rId12"/>
    <p:sldId id="277" r:id="rId13"/>
    <p:sldId id="274" r:id="rId14"/>
    <p:sldId id="311" r:id="rId15"/>
    <p:sldId id="282" r:id="rId16"/>
    <p:sldId id="278" r:id="rId17"/>
    <p:sldId id="273" r:id="rId18"/>
    <p:sldId id="308" r:id="rId19"/>
    <p:sldId id="272" r:id="rId20"/>
    <p:sldId id="279" r:id="rId21"/>
    <p:sldId id="301" r:id="rId22"/>
    <p:sldId id="312" r:id="rId23"/>
    <p:sldId id="304" r:id="rId24"/>
    <p:sldId id="307" r:id="rId25"/>
    <p:sldId id="305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9" autoAdjust="0"/>
    <p:restoredTop sz="94660"/>
  </p:normalViewPr>
  <p:slideViewPr>
    <p:cSldViewPr>
      <p:cViewPr varScale="1">
        <p:scale>
          <a:sx n="85" d="100"/>
          <a:sy n="85" d="100"/>
        </p:scale>
        <p:origin x="-90" y="-198"/>
      </p:cViewPr>
      <p:guideLst>
        <p:guide orient="horz" pos="10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BF4E-B34F-4CAF-BBE4-00492D676153}" type="datetimeFigureOut">
              <a:rPr lang="en-GB" smtClean="0"/>
              <a:t>20/02/2020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C596-4A2E-4FD8-A0A4-558680DB7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03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OW_VisStratOpp_white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42875"/>
            <a:ext cx="13128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OW_VisStratOpp_white150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44463"/>
            <a:ext cx="1314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OW Leading the Way white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42875"/>
            <a:ext cx="131286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UOW_VisStratOpp_claret150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0013" y="144463"/>
            <a:ext cx="1314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1474788"/>
            <a:ext cx="7197725" cy="1470025"/>
          </a:xfrm>
        </p:spPr>
        <p:txBody>
          <a:bodyPr/>
          <a:lstStyle>
            <a:lvl1pPr>
              <a:lnSpc>
                <a:spcPts val="5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068638"/>
            <a:ext cx="7197725" cy="3455987"/>
          </a:xfrm>
        </p:spPr>
        <p:txBody>
          <a:bodyPr/>
          <a:lstStyle>
            <a:lvl1pPr marL="0" indent="0">
              <a:buFont typeface="Arial" pitchFamily="-10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1474788"/>
            <a:ext cx="1798637" cy="504983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0688" y="1474788"/>
            <a:ext cx="5248275" cy="504983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205038"/>
            <a:ext cx="35226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7338" y="2205038"/>
            <a:ext cx="35226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8" name="Picture 5" descr="UOW_VisStratOpp_white15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3" y="142875"/>
            <a:ext cx="13128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3316" name="Picture 4" descr="UOW_VisStratOpp_white150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3" y="144463"/>
            <a:ext cx="1314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0688" y="1474788"/>
            <a:ext cx="71977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205038"/>
            <a:ext cx="7197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5604" name="Picture 4" descr="UOW Leading the Way white15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3" y="142875"/>
            <a:ext cx="131286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UOW_VisStratOpp_claret150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013" y="144463"/>
            <a:ext cx="1314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rgbClr val="6A1A4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7D9AAA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–"/>
        <a:defRPr sz="2400">
          <a:solidFill>
            <a:srgbClr val="7D9AAA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lnSpc>
          <a:spcPts val="2900"/>
        </a:lnSpc>
        <a:spcBef>
          <a:spcPct val="20000"/>
        </a:spcBef>
        <a:spcAft>
          <a:spcPct val="0"/>
        </a:spcAft>
        <a:buChar char="•"/>
        <a:defRPr sz="2400">
          <a:solidFill>
            <a:srgbClr val="7D9AAA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D9AAA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D9AAA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gobluetoo.com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billionaire.com/body/body-products/1209/allard-marx-and-aethic-sve-fighting-ocean-pollution-with-coralfriendly-sunscreen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226654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vimeo.com/88371264" TargetMode="External"/><Relationship Id="rId5" Type="http://schemas.openxmlformats.org/officeDocument/2006/relationships/hyperlink" Target="https://vimeo.com/71804007" TargetMode="Externa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ethic.com/shop/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2105025"/>
            <a:ext cx="67627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500" y="24765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895"/>
            <a:ext cx="9144000" cy="4712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92316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Coral covers just 0.1% of the ocean bed yet sustains 25-30% of marine life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4368" y="910243"/>
            <a:ext cx="6007765" cy="450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4522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“The Great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Barrier Reef may no longer be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salvageable”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417" y="1626664"/>
            <a:ext cx="7197166" cy="180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42900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Coral is Moral is our new campaign to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have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coral killer </a:t>
            </a:r>
            <a:r>
              <a:rPr lang="en-GB" sz="2800" dirty="0" err="1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oxybenzone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banned from around 3,500 different sunscreens.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94774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540" y="604717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hlinkClick r:id="rId2"/>
              </a:rPr>
              <a:t>http://www.billionaire.com/body/body-products/1209/allard-marx-and-aethic-sve-fighting-ocean-pollution-with-coralfriendly-sunscreen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124744"/>
            <a:ext cx="6572250" cy="4381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39" y="1124744"/>
            <a:ext cx="6526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sunscreen washes </a:t>
            </a:r>
            <a:r>
              <a:rPr lang="en-GB" sz="2400" dirty="0" smtClean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off </a:t>
            </a:r>
            <a:r>
              <a:rPr lang="en-GB" sz="2400" dirty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into the sea, </a:t>
            </a:r>
            <a:r>
              <a:rPr lang="en-GB" sz="2400" dirty="0" err="1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oxybenzone</a:t>
            </a:r>
            <a:r>
              <a:rPr lang="en-GB" sz="2400" dirty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GB" sz="2400" dirty="0" smtClean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titanium </a:t>
            </a:r>
            <a:r>
              <a:rPr lang="en-GB" sz="2400" dirty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dioxide </a:t>
            </a:r>
            <a:r>
              <a:rPr lang="en-GB" sz="2400" dirty="0" smtClean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&amp; </a:t>
            </a:r>
            <a:r>
              <a:rPr lang="en-GB" sz="2400" dirty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zinc oxide nanoparticles </a:t>
            </a:r>
            <a:r>
              <a:rPr lang="en-GB" sz="2400" dirty="0" smtClean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 </a:t>
            </a:r>
            <a:r>
              <a:rPr lang="en-GB" sz="2400" dirty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most sunscreens cause a spike in hydrogen peroxide levels in the seawater, which can make </a:t>
            </a:r>
            <a:r>
              <a:rPr lang="en-GB" sz="2400" dirty="0" smtClean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</a:t>
            </a:r>
            <a:r>
              <a:rPr lang="en-GB" sz="2400" dirty="0">
                <a:solidFill>
                  <a:schemeClr val="bg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uninhabitable for coral.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908720"/>
            <a:ext cx="672852" cy="6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780928"/>
            <a:ext cx="672852" cy="6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4653136"/>
            <a:ext cx="672852" cy="67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80" y="980728"/>
            <a:ext cx="6298159" cy="4725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58772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eco-compatible sunscreen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467181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range of other skincare products…</a:t>
            </a:r>
          </a:p>
          <a:p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2"/>
              </a:rPr>
              <a:t>https://www.aethic.com/shop/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48" y="1340768"/>
            <a:ext cx="7845797" cy="658812"/>
          </a:xfrm>
        </p:spPr>
        <p:txBody>
          <a:bodyPr/>
          <a:lstStyle/>
          <a:p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task: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35" y="2071018"/>
            <a:ext cx="8133829" cy="43195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Aethic </a:t>
            </a:r>
            <a:r>
              <a:rPr lang="en-GB" i="1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double the size of their business by the end of </a:t>
            </a:r>
            <a:r>
              <a:rPr lang="en-GB" i="1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2022, to move from the Introduction stage to the Growth stage of the PLC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endParaRPr lang="en-GB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ssume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role of a strategic marketing consultant who has been hired to advise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Aethic on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they can achieve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this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corporate objective. </a:t>
            </a:r>
            <a:endParaRPr lang="en-GB" dirty="0" smtClean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task is to prepare a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marketing plan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show how they can do this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u="sng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2,000 words max. Due: </a:t>
            </a:r>
            <a:r>
              <a:rPr lang="en-GB" u="sng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13:00 (</a:t>
            </a:r>
            <a:r>
              <a:rPr lang="en-GB" u="sng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1pm) </a:t>
            </a:r>
            <a:r>
              <a:rPr lang="en-GB" u="sng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Wednesday 1st April 2020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268760"/>
            <a:ext cx="4000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Allard Marx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Marketing graduate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Brand management: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Courtaulds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Colgate Palmolive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Coca-Cola Amatil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International marketing manager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LIGplc</a:t>
            </a:r>
            <a:endParaRPr lang="en-GB" sz="2400" dirty="0" smtClean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Landor Associates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client services director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err="1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Incide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– managing partner</a:t>
            </a:r>
          </a:p>
          <a:p>
            <a:endParaRPr lang="en-GB" sz="2800" dirty="0" smtClean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8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0"/>
            <a:ext cx="5000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97725" cy="658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Marketing Plan contents: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33980"/>
            <a:ext cx="7560840" cy="5479396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 Executive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Summary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brief summary of your marketing audit in the form of a well explained statement of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any strengths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weaknesses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opportunities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threats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summarised as key issues. </a:t>
            </a:r>
            <a:endParaRPr lang="en-GB" sz="2000" dirty="0" smtClean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Any assumptions that you have made and on which your plan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depends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Marketing objectives for the 3 year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period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marketing strategy to be followed for the 3 years, in terms of targeting, positioning, and the marketing mix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detailed plan for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Y1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Any contingency plans (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eg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in case your assumptions prove to be invalid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rough financial forecast for the 3 years down to contribution</a:t>
            </a:r>
            <a:r>
              <a:rPr lang="en-GB" sz="2000" baseline="300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en-GB" sz="2000" baseline="30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ea typeface="Times New Roman"/>
              <a:cs typeface="Segoe UI Semilight" panose="020B0402040204020203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ea typeface="Times New Roman"/>
              <a:cs typeface="Segoe UI Semilight" panose="020B0402040204020203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ea typeface="Times New Roman"/>
              <a:cs typeface="Segoe UI Semilight" panose="020B0402040204020203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 smtClean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ea typeface="Times New Roman"/>
              <a:cs typeface="Segoe UI Semilight" panose="020B0402040204020203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ea typeface="Times New Roman"/>
              <a:cs typeface="Segoe UI Semilight" panose="020B0402040204020203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ea typeface="Times New Roman"/>
              <a:cs typeface="Segoe UI Semilight" panose="020B0402040204020203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ea typeface="Times New Roman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sz="2000" dirty="0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5542" y="6460124"/>
            <a:ext cx="67996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30000" dirty="0" smtClean="0" bmk="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Segoe UI Semilight" panose="020B0402040204020203" pitchFamily="34" charset="0"/>
                <a:ea typeface="Times New Roman" pitchFamily="18" charset="0"/>
                <a:cs typeface="Segoe UI Semilight" panose="020B0402040204020203" pitchFamily="34" charset="0"/>
              </a:rPr>
              <a:t>1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Segoe UI Semilight" panose="020B0402040204020203" pitchFamily="34" charset="0"/>
                <a:ea typeface="Times New Roman" pitchFamily="18" charset="0"/>
                <a:cs typeface="Segoe UI Semilight" panose="020B0402040204020203" pitchFamily="34" charset="0"/>
              </a:rPr>
              <a:t> 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Segoe UI Semilight" panose="020B0402040204020203" pitchFamily="34" charset="0"/>
                <a:ea typeface="Times New Roman" pitchFamily="18" charset="0"/>
                <a:cs typeface="Segoe UI Semilight" panose="020B0402040204020203" pitchFamily="34" charset="0"/>
              </a:rPr>
              <a:t>Contribution is gross profit minus A&amp;P 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Segoe UI Semilight" panose="020B0402040204020203" pitchFamily="34" charset="0"/>
                <a:ea typeface="Times New Roman" pitchFamily="18" charset="0"/>
                <a:cs typeface="Segoe UI Semilight" panose="020B0402040204020203" pitchFamily="34" charset="0"/>
              </a:rPr>
              <a:t>(advertising &amp; promotion) spend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Segoe UI Semilight" panose="020B0402040204020203" pitchFamily="34" charset="0"/>
                <a:ea typeface="Times New Roman" pitchFamily="18" charset="0"/>
                <a:cs typeface="Segoe UI Semilight" panose="020B0402040204020203" pitchFamily="34" charset="0"/>
              </a:rPr>
              <a:t>.</a:t>
            </a:r>
            <a:endParaRPr kumimoji="0" lang="en-GB" altLang="en-US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836712"/>
            <a:ext cx="1152128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Marks</a:t>
            </a:r>
          </a:p>
          <a:p>
            <a:pPr algn="ctr"/>
            <a:endParaRPr lang="en-GB" sz="900" b="1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</a:t>
            </a:r>
          </a:p>
          <a:p>
            <a:pPr algn="ctr"/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15</a:t>
            </a:r>
          </a:p>
          <a:p>
            <a:pPr algn="ctr"/>
            <a:endParaRPr lang="en-GB" sz="32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  <a:p>
            <a:pPr algn="ctr"/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15</a:t>
            </a:r>
          </a:p>
          <a:p>
            <a:pPr algn="ctr"/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30</a:t>
            </a:r>
          </a:p>
          <a:p>
            <a:pPr algn="ctr"/>
            <a:endParaRPr lang="en-GB" sz="14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15</a:t>
            </a:r>
          </a:p>
          <a:p>
            <a:pPr algn="ctr"/>
            <a:endParaRPr lang="en-GB" sz="12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  <a:p>
            <a:pPr algn="ctr"/>
            <a:endParaRPr lang="en-GB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49058"/>
              </p:ext>
            </p:extLst>
          </p:nvPr>
        </p:nvGraphicFramePr>
        <p:xfrm>
          <a:off x="931540" y="6034365"/>
          <a:ext cx="8032948" cy="3469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4218"/>
                <a:gridCol w="898730"/>
              </a:tblGrid>
              <a:tr h="34696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Total Marks</a:t>
                      </a:r>
                      <a:endParaRPr lang="en-GB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imes New Roman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100</a:t>
                      </a:r>
                      <a:endParaRPr lang="en-GB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ea typeface="Times New Roman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67544" y="1628800"/>
            <a:ext cx="84969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2636912"/>
            <a:ext cx="84969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7544" y="3284984"/>
            <a:ext cx="84969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7544" y="3717032"/>
            <a:ext cx="84969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7544" y="4365104"/>
            <a:ext cx="84969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4797152"/>
            <a:ext cx="84969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7544" y="5445224"/>
            <a:ext cx="84969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7544" y="5877272"/>
            <a:ext cx="849694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4" grpId="0" build="p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72" y="908720"/>
            <a:ext cx="7197725" cy="658812"/>
          </a:xfrm>
        </p:spPr>
        <p:txBody>
          <a:bodyPr/>
          <a:lstStyle/>
          <a:p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Financial Stuff:</a:t>
            </a:r>
            <a:endParaRPr lang="en-GB" sz="32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659" y="1638970"/>
            <a:ext cx="7197725" cy="4319587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GB" sz="2800" dirty="0" err="1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Aethic’s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worldwide sales are currently in the region of £1m. </a:t>
            </a:r>
          </a:p>
          <a:p>
            <a:pPr marL="0" indent="0" hangingPunct="0">
              <a:buNone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We do not know their cost structure,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assume they operate at 50% gross margin. </a:t>
            </a:r>
          </a:p>
          <a:p>
            <a:pPr marL="0" indent="0" hangingPunct="0">
              <a:buNone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Make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your own recommendations about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A&amp;P spending.</a:t>
            </a:r>
          </a:p>
          <a:p>
            <a:pPr marL="0" indent="0" hangingPunct="0">
              <a:buNone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All recommendations must be costed.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197725" cy="6588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i="1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Some</a:t>
            </a:r>
            <a:r>
              <a:rPr lang="en-GB" sz="3600" b="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random thoughts &amp; considerations: </a:t>
            </a:r>
            <a:endParaRPr lang="en-GB" sz="3600" b="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772816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nature and size of the market in which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Aethic operates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Does it matter?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is the market segmented?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Who are the main players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 Does it matter?</a:t>
            </a:r>
            <a:endParaRPr lang="en-GB" sz="28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situation and what are the main challenges facing the organisation?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buyers behave in this market?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market segments should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Aethic target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positioning should they adopt in the minds of their target consumers?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C18CF-34B8-453D-B2A0-2F170289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1870"/>
            <a:ext cx="7197725" cy="658812"/>
          </a:xfrm>
        </p:spPr>
        <p:txBody>
          <a:bodyPr/>
          <a:lstStyle/>
          <a:p>
            <a:r>
              <a:rPr lang="en-GB" sz="4400" b="0" kern="12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Allard Marx on </a:t>
            </a:r>
            <a:r>
              <a:rPr lang="en-GB" sz="4400" b="0" kern="12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Pricing</a:t>
            </a:r>
            <a:r>
              <a:rPr lang="en-GB" sz="4400" b="0" kern="12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969FB1-EB28-4C1D-8A46-32504BF8A9D3}"/>
              </a:ext>
            </a:extLst>
          </p:cNvPr>
          <p:cNvSpPr txBox="1"/>
          <p:nvPr/>
        </p:nvSpPr>
        <p:spPr>
          <a:xfrm>
            <a:off x="1066800" y="1227854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“Three cocktails in a ‘cool’ place in Central London costs £45+. For that price you protect yourself properly for an entire week, and feel good about leaving marine life intact.”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FE06E5-FAB1-485D-986E-6BD2CFA249AD}"/>
              </a:ext>
            </a:extLst>
          </p:cNvPr>
          <p:cNvSpPr txBox="1"/>
          <p:nvPr/>
        </p:nvSpPr>
        <p:spPr>
          <a:xfrm>
            <a:off x="1066800" y="2924944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on Targeting:</a:t>
            </a:r>
            <a:endParaRPr lang="en-GB" sz="44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A6C990-990A-4579-9E7B-1732B38B0317}"/>
              </a:ext>
            </a:extLst>
          </p:cNvPr>
          <p:cNvSpPr txBox="1"/>
          <p:nvPr/>
        </p:nvSpPr>
        <p:spPr>
          <a:xfrm>
            <a:off x="1066800" y="389364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“Women who spend £200+ a month on themselves and their looks in addition to clothes!”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32F544-B9FA-4C70-999C-43D7B7EF480F}"/>
              </a:ext>
            </a:extLst>
          </p:cNvPr>
          <p:cNvSpPr txBox="1"/>
          <p:nvPr/>
        </p:nvSpPr>
        <p:spPr>
          <a:xfrm>
            <a:off x="1066800" y="4876799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Question it, challenge it: just because the client said 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it, </a:t>
            </a:r>
            <a:r>
              <a:rPr lang="en-GB" sz="3200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that doesn’t mean it’s right…</a:t>
            </a:r>
          </a:p>
        </p:txBody>
      </p:sp>
    </p:spTree>
    <p:extLst>
      <p:ext uri="{BB962C8B-B14F-4D97-AF65-F5344CB8AC3E}">
        <p14:creationId xmlns:p14="http://schemas.microsoft.com/office/powerpoint/2010/main" val="36381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09700"/>
            <a:ext cx="762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81679"/>
            <a:ext cx="66675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9774"/>
            <a:ext cx="7626424" cy="58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1" y="379774"/>
            <a:ext cx="8738487" cy="582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1844824"/>
            <a:ext cx="7197725" cy="4319587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Turbo-charged flat 4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Power: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205.8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kw / 276 bhp @ 5650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rpm</a:t>
            </a:r>
            <a:endParaRPr lang="en-GB" dirty="0" smtClean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Torque: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347.09 nm / 256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ft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lbs @ 4000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rpm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Body/frame: 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utra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lightweight composite fibre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AWD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0-60mph 3.8 seconds</a:t>
            </a:r>
            <a:endParaRPr lang="en-GB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98a5376d-92fa-4821-a7dd-24df8ffa5ee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375" y="1077940"/>
            <a:ext cx="7982172" cy="53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338970"/>
            <a:ext cx="383990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Can you think of a name for this car?</a:t>
            </a:r>
            <a:endParaRPr lang="en-GB" sz="3600" dirty="0">
              <a:solidFill>
                <a:schemeClr val="tx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6064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DELFINO</a:t>
            </a: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GB" sz="40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Feroce</a:t>
            </a:r>
            <a:endParaRPr lang="en-GB" sz="40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8" y="1262357"/>
            <a:ext cx="5620632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0728" y="5318699"/>
            <a:ext cx="493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 “Ferocious </a:t>
            </a:r>
            <a:r>
              <a:rPr lang="en-GB" sz="3200" dirty="0" smtClean="0">
                <a:solidFill>
                  <a:schemeClr val="tx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Dolphin”</a:t>
            </a:r>
            <a:endParaRPr lang="en-GB" sz="3200" dirty="0">
              <a:solidFill>
                <a:schemeClr val="tx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26064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“DELFINO</a:t>
            </a:r>
            <a:r>
              <a:rPr lang="en-GB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n-GB" sz="4000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Feroce</a:t>
            </a:r>
            <a:r>
              <a:rPr lang="en-GB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”</a:t>
            </a:r>
            <a:endParaRPr lang="en-GB" sz="40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85" y="1052736"/>
            <a:ext cx="6687597" cy="500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125997"/>
            <a:ext cx="6840759" cy="455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3572" y="1183273"/>
            <a:ext cx="6315874" cy="44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375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W-WBC-VSO">
  <a:themeElements>
    <a:clrScheme name="Bluegrey 1">
      <a:dk1>
        <a:srgbClr val="8C6CD0"/>
      </a:dk1>
      <a:lt1>
        <a:srgbClr val="FFFFFF"/>
      </a:lt1>
      <a:dk2>
        <a:srgbClr val="7D9AAA"/>
      </a:dk2>
      <a:lt2>
        <a:srgbClr val="000000"/>
      </a:lt2>
      <a:accent1>
        <a:srgbClr val="4B92DB"/>
      </a:accent1>
      <a:accent2>
        <a:srgbClr val="F7403A"/>
      </a:accent2>
      <a:accent3>
        <a:srgbClr val="BFCAD2"/>
      </a:accent3>
      <a:accent4>
        <a:srgbClr val="DADADA"/>
      </a:accent4>
      <a:accent5>
        <a:srgbClr val="B1C7EA"/>
      </a:accent5>
      <a:accent6>
        <a:srgbClr val="E03934"/>
      </a:accent6>
      <a:hlink>
        <a:srgbClr val="009999"/>
      </a:hlink>
      <a:folHlink>
        <a:srgbClr val="99CC00"/>
      </a:folHlink>
    </a:clrScheme>
    <a:fontScheme name="Bluegr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grey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ey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aduated">
  <a:themeElements>
    <a:clrScheme name="Graduated 1">
      <a:dk1>
        <a:srgbClr val="8C6CD0"/>
      </a:dk1>
      <a:lt1>
        <a:srgbClr val="FFFFFF"/>
      </a:lt1>
      <a:dk2>
        <a:srgbClr val="7D9AAA"/>
      </a:dk2>
      <a:lt2>
        <a:srgbClr val="000000"/>
      </a:lt2>
      <a:accent1>
        <a:srgbClr val="4B92DB"/>
      </a:accent1>
      <a:accent2>
        <a:srgbClr val="F7403A"/>
      </a:accent2>
      <a:accent3>
        <a:srgbClr val="BFCAD2"/>
      </a:accent3>
      <a:accent4>
        <a:srgbClr val="DADADA"/>
      </a:accent4>
      <a:accent5>
        <a:srgbClr val="B1C7EA"/>
      </a:accent5>
      <a:accent6>
        <a:srgbClr val="E03934"/>
      </a:accent6>
      <a:hlink>
        <a:srgbClr val="009999"/>
      </a:hlink>
      <a:folHlink>
        <a:srgbClr val="99CC00"/>
      </a:folHlink>
    </a:clrScheme>
    <a:fontScheme name="Gradua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aduated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duated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 2">
      <a:dk1>
        <a:srgbClr val="7D9AAA"/>
      </a:dk1>
      <a:lt1>
        <a:srgbClr val="FFFFFF"/>
      </a:lt1>
      <a:dk2>
        <a:srgbClr val="6A1A41"/>
      </a:dk2>
      <a:lt2>
        <a:srgbClr val="8C6CD0"/>
      </a:lt2>
      <a:accent1>
        <a:srgbClr val="F7403A"/>
      </a:accent1>
      <a:accent2>
        <a:srgbClr val="34B233"/>
      </a:accent2>
      <a:accent3>
        <a:srgbClr val="FFFFFF"/>
      </a:accent3>
      <a:accent4>
        <a:srgbClr val="6A8391"/>
      </a:accent4>
      <a:accent5>
        <a:srgbClr val="FAAFAE"/>
      </a:accent5>
      <a:accent6>
        <a:srgbClr val="2EA12D"/>
      </a:accent6>
      <a:hlink>
        <a:srgbClr val="D10074"/>
      </a:hlink>
      <a:folHlink>
        <a:srgbClr val="E4D7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hite 1">
        <a:dk1>
          <a:srgbClr val="8C6CD0"/>
        </a:dk1>
        <a:lt1>
          <a:srgbClr val="FFFFFF"/>
        </a:lt1>
        <a:dk2>
          <a:srgbClr val="7D9AAA"/>
        </a:dk2>
        <a:lt2>
          <a:srgbClr val="000000"/>
        </a:lt2>
        <a:accent1>
          <a:srgbClr val="4B92DB"/>
        </a:accent1>
        <a:accent2>
          <a:srgbClr val="F7403A"/>
        </a:accent2>
        <a:accent3>
          <a:srgbClr val="BFCAD2"/>
        </a:accent3>
        <a:accent4>
          <a:srgbClr val="DADADA"/>
        </a:accent4>
        <a:accent5>
          <a:srgbClr val="B1C7EA"/>
        </a:accent5>
        <a:accent6>
          <a:srgbClr val="E03934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7D9AAA"/>
        </a:dk1>
        <a:lt1>
          <a:srgbClr val="FFFFFF"/>
        </a:lt1>
        <a:dk2>
          <a:srgbClr val="6A1A41"/>
        </a:dk2>
        <a:lt2>
          <a:srgbClr val="8C6CD0"/>
        </a:lt2>
        <a:accent1>
          <a:srgbClr val="F7403A"/>
        </a:accent1>
        <a:accent2>
          <a:srgbClr val="34B233"/>
        </a:accent2>
        <a:accent3>
          <a:srgbClr val="FFFFFF"/>
        </a:accent3>
        <a:accent4>
          <a:srgbClr val="6A8391"/>
        </a:accent4>
        <a:accent5>
          <a:srgbClr val="FAAFAE"/>
        </a:accent5>
        <a:accent6>
          <a:srgbClr val="2EA12D"/>
        </a:accent6>
        <a:hlink>
          <a:srgbClr val="D10074"/>
        </a:hlink>
        <a:folHlink>
          <a:srgbClr val="E4D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UOW-WBC-VSO</Template>
  <TotalTime>6397</TotalTime>
  <Words>617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UOW-WBC-VSO</vt:lpstr>
      <vt:lpstr>Graduated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task:</vt:lpstr>
      <vt:lpstr>Marketing Plan contents:</vt:lpstr>
      <vt:lpstr>Financial Stuff:</vt:lpstr>
      <vt:lpstr>Some random thoughts &amp; considerations: </vt:lpstr>
      <vt:lpstr>Allard Marx on Pricing: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MA/MSc Marketing Management Residential Weekend School</dc:title>
  <dc:creator/>
  <cp:lastModifiedBy/>
  <cp:revision>103</cp:revision>
  <dcterms:created xsi:type="dcterms:W3CDTF">2012-02-09T15:32:35Z</dcterms:created>
  <dcterms:modified xsi:type="dcterms:W3CDTF">2020-02-20T17:45:25Z</dcterms:modified>
</cp:coreProperties>
</file>